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58" r:id="rId4"/>
    <p:sldId id="259" r:id="rId5"/>
    <p:sldId id="290" r:id="rId6"/>
    <p:sldId id="282" r:id="rId7"/>
    <p:sldId id="284" r:id="rId8"/>
    <p:sldId id="283" r:id="rId9"/>
    <p:sldId id="286" r:id="rId10"/>
    <p:sldId id="295" r:id="rId11"/>
    <p:sldId id="296" r:id="rId12"/>
    <p:sldId id="297" r:id="rId13"/>
    <p:sldId id="299" r:id="rId14"/>
    <p:sldId id="257" r:id="rId15"/>
    <p:sldId id="260" r:id="rId16"/>
    <p:sldId id="264" r:id="rId17"/>
    <p:sldId id="266"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75" autoAdjust="0"/>
    <p:restoredTop sz="94660"/>
  </p:normalViewPr>
  <p:slideViewPr>
    <p:cSldViewPr snapToGrid="0">
      <p:cViewPr varScale="1">
        <p:scale>
          <a:sx n="47" d="100"/>
          <a:sy n="47" d="100"/>
        </p:scale>
        <p:origin x="72" y="5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39827A5-AC2E-4D68-96D8-C950D3EE704E}"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2437404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39827A5-AC2E-4D68-96D8-C950D3EE704E}"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55478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39827A5-AC2E-4D68-96D8-C950D3EE704E}"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35817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39827A5-AC2E-4D68-96D8-C950D3EE704E}"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133772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9827A5-AC2E-4D68-96D8-C950D3EE704E}" type="datetimeFigureOut">
              <a:rPr lang="en-GB" smtClean="0"/>
              <a:t>26/09/2020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193413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39827A5-AC2E-4D68-96D8-C950D3EE704E}" type="datetimeFigureOut">
              <a:rPr lang="en-GB" smtClean="0"/>
              <a:t>26/09/2020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34565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39827A5-AC2E-4D68-96D8-C950D3EE704E}" type="datetimeFigureOut">
              <a:rPr lang="en-GB" smtClean="0"/>
              <a:t>26/09/2020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198099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39827A5-AC2E-4D68-96D8-C950D3EE704E}" type="datetimeFigureOut">
              <a:rPr lang="en-GB" smtClean="0"/>
              <a:t>26/09/2020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2124206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9827A5-AC2E-4D68-96D8-C950D3EE704E}" type="datetimeFigureOut">
              <a:rPr lang="en-GB" smtClean="0"/>
              <a:t>26/09/2020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69415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9827A5-AC2E-4D68-96D8-C950D3EE704E}" type="datetimeFigureOut">
              <a:rPr lang="en-GB" smtClean="0"/>
              <a:t>26/09/2020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1252639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9827A5-AC2E-4D68-96D8-C950D3EE704E}" type="datetimeFigureOut">
              <a:rPr lang="en-GB" smtClean="0"/>
              <a:t>26/09/2020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987BB0-9679-4597-8410-36985B747451}" type="slidenum">
              <a:rPr lang="en-GB" smtClean="0"/>
              <a:t>‹#›</a:t>
            </a:fld>
            <a:endParaRPr lang="en-GB"/>
          </a:p>
        </p:txBody>
      </p:sp>
    </p:spTree>
    <p:extLst>
      <p:ext uri="{BB962C8B-B14F-4D97-AF65-F5344CB8AC3E}">
        <p14:creationId xmlns:p14="http://schemas.microsoft.com/office/powerpoint/2010/main" val="1415376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827A5-AC2E-4D68-96D8-C950D3EE704E}" type="datetimeFigureOut">
              <a:rPr lang="en-GB" smtClean="0"/>
              <a:t>26/09/2020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87BB0-9679-4597-8410-36985B747451}" type="slidenum">
              <a:rPr lang="en-GB" smtClean="0"/>
              <a:t>‹#›</a:t>
            </a:fld>
            <a:endParaRPr lang="en-GB"/>
          </a:p>
        </p:txBody>
      </p:sp>
    </p:spTree>
    <p:extLst>
      <p:ext uri="{BB962C8B-B14F-4D97-AF65-F5344CB8AC3E}">
        <p14:creationId xmlns:p14="http://schemas.microsoft.com/office/powerpoint/2010/main" val="3865567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hyperlink" Target="https://nn2017.mit.edu/wp-content/uploads/sites/5/2017/12/Efros-NIPS-NN-17.pdf" TargetMode="External"/><Relationship Id="rId4" Type="http://schemas.openxmlformats.org/officeDocument/2006/relationships/hyperlink" Target="https://nn2017.mit.ed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hyperlink" Target="https://doi.org/10.1038/s41467-020-18566-7"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hyperlink" Target="https://canvas.bham.ac.uk/courses/4622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inference.org.uk/itprnn/book.html" TargetMode="External"/><Relationship Id="rId2" Type="http://schemas.openxmlformats.org/officeDocument/2006/relationships/hyperlink" Target="https://www.microsoft.com/en-us/research/uploads/prod/2006/01/Bishop-Pattern-Recognition-and-Machine-Learning-2006.pdf" TargetMode="External"/><Relationship Id="rId1" Type="http://schemas.openxmlformats.org/officeDocument/2006/relationships/slideLayout" Target="../slideLayouts/slideLayout2.xml"/><Relationship Id="rId4" Type="http://schemas.openxmlformats.org/officeDocument/2006/relationships/hyperlink" Target="https://canvas.bham.ac.uk/courses/38474/modules/items/126313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H.Dehghani@bham.ac.uk" TargetMode="External"/><Relationship Id="rId7" Type="http://schemas.openxmlformats.org/officeDocument/2006/relationships/image" Target="../media/image3.jpg"/><Relationship Id="rId2" Type="http://schemas.openxmlformats.org/officeDocument/2006/relationships/hyperlink" Target="mailto:I.B.Styles@bham.ac.uk"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mailto:L.Minku@bham.ac.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nn2017.mit.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Machine Learning and Intelligent Data Analysis 2020/21</a:t>
            </a:r>
          </a:p>
        </p:txBody>
      </p:sp>
      <p:sp>
        <p:nvSpPr>
          <p:cNvPr id="3" name="Subtitle 2"/>
          <p:cNvSpPr>
            <a:spLocks noGrp="1"/>
          </p:cNvSpPr>
          <p:nvPr>
            <p:ph type="subTitle" idx="1"/>
          </p:nvPr>
        </p:nvSpPr>
        <p:spPr>
          <a:xfrm>
            <a:off x="1524000" y="4565981"/>
            <a:ext cx="9144000" cy="1655762"/>
          </a:xfrm>
        </p:spPr>
        <p:txBody>
          <a:bodyPr>
            <a:normAutofit/>
          </a:bodyPr>
          <a:lstStyle/>
          <a:p>
            <a:pPr marL="0" lvl="2"/>
            <a:r>
              <a:rPr lang="en-GB" sz="4000" dirty="0"/>
              <a:t>Iain Styles</a:t>
            </a:r>
          </a:p>
        </p:txBody>
      </p:sp>
      <p:sp>
        <p:nvSpPr>
          <p:cNvPr id="6" name="Rectangle 5"/>
          <p:cNvSpPr/>
          <p:nvPr/>
        </p:nvSpPr>
        <p:spPr>
          <a:xfrm>
            <a:off x="2727029" y="3389612"/>
            <a:ext cx="6737942" cy="646331"/>
          </a:xfrm>
          <a:prstGeom prst="rect">
            <a:avLst/>
          </a:prstGeom>
        </p:spPr>
        <p:txBody>
          <a:bodyPr wrap="square">
            <a:spAutoFit/>
          </a:bodyPr>
          <a:lstStyle/>
          <a:p>
            <a:r>
              <a:rPr lang="en-GB" dirty="0"/>
              <a:t>06-30229	Machine Learning and Intelligent Data Analysis</a:t>
            </a:r>
          </a:p>
          <a:p>
            <a:r>
              <a:rPr lang="en-GB" dirty="0"/>
              <a:t>06-30255 Machine Learning and Intelligent Data Analysis (Extended)</a:t>
            </a:r>
          </a:p>
        </p:txBody>
      </p:sp>
    </p:spTree>
    <p:extLst>
      <p:ext uri="{BB962C8B-B14F-4D97-AF65-F5344CB8AC3E}">
        <p14:creationId xmlns:p14="http://schemas.microsoft.com/office/powerpoint/2010/main" val="2943013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B00F-3419-4E2C-937B-A3B2137E440E}"/>
              </a:ext>
            </a:extLst>
          </p:cNvPr>
          <p:cNvSpPr>
            <a:spLocks noGrp="1"/>
          </p:cNvSpPr>
          <p:nvPr>
            <p:ph type="title"/>
          </p:nvPr>
        </p:nvSpPr>
        <p:spPr/>
        <p:txBody>
          <a:bodyPr/>
          <a:lstStyle/>
          <a:p>
            <a:r>
              <a:rPr lang="en-GB" dirty="0"/>
              <a:t>Image Infilling</a:t>
            </a:r>
          </a:p>
        </p:txBody>
      </p:sp>
      <p:pic>
        <p:nvPicPr>
          <p:cNvPr id="5" name="Picture 4">
            <a:extLst>
              <a:ext uri="{FF2B5EF4-FFF2-40B4-BE49-F238E27FC236}">
                <a16:creationId xmlns:a16="http://schemas.microsoft.com/office/drawing/2014/main" id="{B5F1CF33-0948-4097-AA70-E9C2963C243B}"/>
              </a:ext>
            </a:extLst>
          </p:cNvPr>
          <p:cNvPicPr>
            <a:picLocks noChangeAspect="1"/>
          </p:cNvPicPr>
          <p:nvPr/>
        </p:nvPicPr>
        <p:blipFill>
          <a:blip r:embed="rId2"/>
          <a:stretch>
            <a:fillRect/>
          </a:stretch>
        </p:blipFill>
        <p:spPr>
          <a:xfrm>
            <a:off x="722967" y="2281561"/>
            <a:ext cx="4657500" cy="3410000"/>
          </a:xfrm>
          <a:prstGeom prst="rect">
            <a:avLst/>
          </a:prstGeom>
        </p:spPr>
      </p:pic>
      <p:pic>
        <p:nvPicPr>
          <p:cNvPr id="6" name="Picture 5">
            <a:extLst>
              <a:ext uri="{FF2B5EF4-FFF2-40B4-BE49-F238E27FC236}">
                <a16:creationId xmlns:a16="http://schemas.microsoft.com/office/drawing/2014/main" id="{9D9EE395-B74F-453A-B96E-48A877B8E849}"/>
              </a:ext>
            </a:extLst>
          </p:cNvPr>
          <p:cNvPicPr>
            <a:picLocks noChangeAspect="1"/>
          </p:cNvPicPr>
          <p:nvPr/>
        </p:nvPicPr>
        <p:blipFill>
          <a:blip r:embed="rId3"/>
          <a:stretch>
            <a:fillRect/>
          </a:stretch>
        </p:blipFill>
        <p:spPr>
          <a:xfrm>
            <a:off x="6558779" y="2281562"/>
            <a:ext cx="4546666" cy="3410000"/>
          </a:xfrm>
          <a:prstGeom prst="rect">
            <a:avLst/>
          </a:prstGeom>
        </p:spPr>
      </p:pic>
      <p:sp>
        <p:nvSpPr>
          <p:cNvPr id="8" name="Rectangle 7">
            <a:extLst>
              <a:ext uri="{FF2B5EF4-FFF2-40B4-BE49-F238E27FC236}">
                <a16:creationId xmlns:a16="http://schemas.microsoft.com/office/drawing/2014/main" id="{5DA700FB-ACCA-401F-B4BC-A11878676035}"/>
              </a:ext>
            </a:extLst>
          </p:cNvPr>
          <p:cNvSpPr/>
          <p:nvPr/>
        </p:nvSpPr>
        <p:spPr>
          <a:xfrm>
            <a:off x="6558779" y="658574"/>
            <a:ext cx="2550570" cy="369332"/>
          </a:xfrm>
          <a:prstGeom prst="rect">
            <a:avLst/>
          </a:prstGeom>
        </p:spPr>
        <p:txBody>
          <a:bodyPr wrap="none">
            <a:spAutoFit/>
          </a:bodyPr>
          <a:lstStyle/>
          <a:p>
            <a:r>
              <a:rPr lang="en-GB" dirty="0">
                <a:hlinkClick r:id="rId4"/>
              </a:rPr>
              <a:t>https://nn2017.mit.edu/</a:t>
            </a:r>
            <a:r>
              <a:rPr lang="en-GB" dirty="0"/>
              <a:t> </a:t>
            </a:r>
          </a:p>
        </p:txBody>
      </p:sp>
      <p:sp>
        <p:nvSpPr>
          <p:cNvPr id="9" name="Rectangle 8">
            <a:extLst>
              <a:ext uri="{FF2B5EF4-FFF2-40B4-BE49-F238E27FC236}">
                <a16:creationId xmlns:a16="http://schemas.microsoft.com/office/drawing/2014/main" id="{2E840E1C-26AB-4141-ADA3-DAD8F50968B5}"/>
              </a:ext>
            </a:extLst>
          </p:cNvPr>
          <p:cNvSpPr/>
          <p:nvPr/>
        </p:nvSpPr>
        <p:spPr>
          <a:xfrm>
            <a:off x="6558779" y="1166438"/>
            <a:ext cx="6096000" cy="646331"/>
          </a:xfrm>
          <a:prstGeom prst="rect">
            <a:avLst/>
          </a:prstGeom>
        </p:spPr>
        <p:txBody>
          <a:bodyPr>
            <a:spAutoFit/>
          </a:bodyPr>
          <a:lstStyle/>
          <a:p>
            <a:r>
              <a:rPr lang="en-GB" dirty="0">
                <a:hlinkClick r:id="rId5"/>
              </a:rPr>
              <a:t>https://nn2017.mit.edu/wp-content/uploads/sites/5/2017/12/Efros-NIPS-NN-17.pdf</a:t>
            </a:r>
            <a:r>
              <a:rPr lang="en-GB" dirty="0"/>
              <a:t> </a:t>
            </a:r>
          </a:p>
        </p:txBody>
      </p:sp>
    </p:spTree>
    <p:extLst>
      <p:ext uri="{BB962C8B-B14F-4D97-AF65-F5344CB8AC3E}">
        <p14:creationId xmlns:p14="http://schemas.microsoft.com/office/powerpoint/2010/main" val="1757229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B00F-3419-4E2C-937B-A3B2137E440E}"/>
              </a:ext>
            </a:extLst>
          </p:cNvPr>
          <p:cNvSpPr>
            <a:spLocks noGrp="1"/>
          </p:cNvSpPr>
          <p:nvPr>
            <p:ph type="title"/>
          </p:nvPr>
        </p:nvSpPr>
        <p:spPr/>
        <p:txBody>
          <a:bodyPr/>
          <a:lstStyle/>
          <a:p>
            <a:r>
              <a:rPr lang="en-GB" dirty="0"/>
              <a:t>Image Infilling</a:t>
            </a:r>
          </a:p>
        </p:txBody>
      </p:sp>
      <p:pic>
        <p:nvPicPr>
          <p:cNvPr id="3" name="Picture 2">
            <a:extLst>
              <a:ext uri="{FF2B5EF4-FFF2-40B4-BE49-F238E27FC236}">
                <a16:creationId xmlns:a16="http://schemas.microsoft.com/office/drawing/2014/main" id="{F4530343-C7E7-4853-92A1-2D5BF6A873ED}"/>
              </a:ext>
            </a:extLst>
          </p:cNvPr>
          <p:cNvPicPr>
            <a:picLocks noChangeAspect="1"/>
          </p:cNvPicPr>
          <p:nvPr/>
        </p:nvPicPr>
        <p:blipFill>
          <a:blip r:embed="rId2"/>
          <a:stretch>
            <a:fillRect/>
          </a:stretch>
        </p:blipFill>
        <p:spPr>
          <a:xfrm>
            <a:off x="5961772" y="0"/>
            <a:ext cx="5820938" cy="6863777"/>
          </a:xfrm>
          <a:prstGeom prst="rect">
            <a:avLst/>
          </a:prstGeom>
        </p:spPr>
      </p:pic>
      <p:pic>
        <p:nvPicPr>
          <p:cNvPr id="7" name="Picture 6">
            <a:extLst>
              <a:ext uri="{FF2B5EF4-FFF2-40B4-BE49-F238E27FC236}">
                <a16:creationId xmlns:a16="http://schemas.microsoft.com/office/drawing/2014/main" id="{5900134C-63A9-488C-B070-9C64C8325A6A}"/>
              </a:ext>
            </a:extLst>
          </p:cNvPr>
          <p:cNvPicPr>
            <a:picLocks noChangeAspect="1"/>
          </p:cNvPicPr>
          <p:nvPr/>
        </p:nvPicPr>
        <p:blipFill>
          <a:blip r:embed="rId3"/>
          <a:stretch>
            <a:fillRect/>
          </a:stretch>
        </p:blipFill>
        <p:spPr>
          <a:xfrm>
            <a:off x="722967" y="2281561"/>
            <a:ext cx="4657500" cy="3410000"/>
          </a:xfrm>
          <a:prstGeom prst="rect">
            <a:avLst/>
          </a:prstGeom>
        </p:spPr>
      </p:pic>
    </p:spTree>
    <p:extLst>
      <p:ext uri="{BB962C8B-B14F-4D97-AF65-F5344CB8AC3E}">
        <p14:creationId xmlns:p14="http://schemas.microsoft.com/office/powerpoint/2010/main" val="3481132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B00F-3419-4E2C-937B-A3B2137E440E}"/>
              </a:ext>
            </a:extLst>
          </p:cNvPr>
          <p:cNvSpPr>
            <a:spLocks noGrp="1"/>
          </p:cNvSpPr>
          <p:nvPr>
            <p:ph type="title"/>
          </p:nvPr>
        </p:nvSpPr>
        <p:spPr/>
        <p:txBody>
          <a:bodyPr/>
          <a:lstStyle/>
          <a:p>
            <a:r>
              <a:rPr lang="en-GB" dirty="0"/>
              <a:t>Image Infilling</a:t>
            </a:r>
          </a:p>
        </p:txBody>
      </p:sp>
      <p:pic>
        <p:nvPicPr>
          <p:cNvPr id="4" name="Picture 3">
            <a:extLst>
              <a:ext uri="{FF2B5EF4-FFF2-40B4-BE49-F238E27FC236}">
                <a16:creationId xmlns:a16="http://schemas.microsoft.com/office/drawing/2014/main" id="{D9DAF075-153E-4196-B297-A737CFFE0A96}"/>
              </a:ext>
            </a:extLst>
          </p:cNvPr>
          <p:cNvPicPr>
            <a:picLocks noChangeAspect="1"/>
          </p:cNvPicPr>
          <p:nvPr/>
        </p:nvPicPr>
        <p:blipFill>
          <a:blip r:embed="rId2"/>
          <a:stretch>
            <a:fillRect/>
          </a:stretch>
        </p:blipFill>
        <p:spPr>
          <a:xfrm>
            <a:off x="601485" y="1408244"/>
            <a:ext cx="3379502" cy="2537047"/>
          </a:xfrm>
          <a:prstGeom prst="rect">
            <a:avLst/>
          </a:prstGeom>
        </p:spPr>
      </p:pic>
      <p:pic>
        <p:nvPicPr>
          <p:cNvPr id="5" name="Picture 4">
            <a:extLst>
              <a:ext uri="{FF2B5EF4-FFF2-40B4-BE49-F238E27FC236}">
                <a16:creationId xmlns:a16="http://schemas.microsoft.com/office/drawing/2014/main" id="{6CB44221-2A00-46D1-B1AA-1D1983DC55E4}"/>
              </a:ext>
            </a:extLst>
          </p:cNvPr>
          <p:cNvPicPr>
            <a:picLocks noChangeAspect="1"/>
          </p:cNvPicPr>
          <p:nvPr/>
        </p:nvPicPr>
        <p:blipFill>
          <a:blip r:embed="rId3"/>
          <a:stretch>
            <a:fillRect/>
          </a:stretch>
        </p:blipFill>
        <p:spPr>
          <a:xfrm>
            <a:off x="601485" y="4073386"/>
            <a:ext cx="3379502" cy="2537047"/>
          </a:xfrm>
          <a:prstGeom prst="rect">
            <a:avLst/>
          </a:prstGeom>
        </p:spPr>
      </p:pic>
      <p:grpSp>
        <p:nvGrpSpPr>
          <p:cNvPr id="17" name="Group 16">
            <a:extLst>
              <a:ext uri="{FF2B5EF4-FFF2-40B4-BE49-F238E27FC236}">
                <a16:creationId xmlns:a16="http://schemas.microsoft.com/office/drawing/2014/main" id="{48F65E15-7B7F-421D-BC92-D1E0FC4C2ABE}"/>
              </a:ext>
            </a:extLst>
          </p:cNvPr>
          <p:cNvGrpSpPr/>
          <p:nvPr/>
        </p:nvGrpSpPr>
        <p:grpSpPr>
          <a:xfrm>
            <a:off x="4137102" y="1809688"/>
            <a:ext cx="7040818" cy="3930000"/>
            <a:chOff x="4137102" y="1809688"/>
            <a:chExt cx="7040818" cy="3930000"/>
          </a:xfrm>
        </p:grpSpPr>
        <p:pic>
          <p:nvPicPr>
            <p:cNvPr id="6" name="Picture 5">
              <a:extLst>
                <a:ext uri="{FF2B5EF4-FFF2-40B4-BE49-F238E27FC236}">
                  <a16:creationId xmlns:a16="http://schemas.microsoft.com/office/drawing/2014/main" id="{ECCBC448-BD33-4350-A3F5-F5F172A74F3E}"/>
                </a:ext>
              </a:extLst>
            </p:cNvPr>
            <p:cNvPicPr>
              <a:picLocks noChangeAspect="1"/>
            </p:cNvPicPr>
            <p:nvPr/>
          </p:nvPicPr>
          <p:blipFill>
            <a:blip r:embed="rId4"/>
            <a:stretch>
              <a:fillRect/>
            </a:stretch>
          </p:blipFill>
          <p:spPr>
            <a:xfrm>
              <a:off x="5942919" y="1809688"/>
              <a:ext cx="5235001" cy="3930000"/>
            </a:xfrm>
            <a:prstGeom prst="rect">
              <a:avLst/>
            </a:prstGeom>
          </p:spPr>
        </p:pic>
        <p:cxnSp>
          <p:nvCxnSpPr>
            <p:cNvPr id="8" name="Connector: Elbow 7">
              <a:extLst>
                <a:ext uri="{FF2B5EF4-FFF2-40B4-BE49-F238E27FC236}">
                  <a16:creationId xmlns:a16="http://schemas.microsoft.com/office/drawing/2014/main" id="{5FD6E595-9669-45A8-9853-A787A5FA18E6}"/>
                </a:ext>
              </a:extLst>
            </p:cNvPr>
            <p:cNvCxnSpPr>
              <a:cxnSpLocks/>
            </p:cNvCxnSpPr>
            <p:nvPr/>
          </p:nvCxnSpPr>
          <p:spPr>
            <a:xfrm>
              <a:off x="4137102" y="2676767"/>
              <a:ext cx="1550020" cy="1268524"/>
            </a:xfrm>
            <a:prstGeom prst="bentConnector3">
              <a:avLst>
                <a:gd name="adj1" fmla="val 50000"/>
              </a:avLst>
            </a:prstGeom>
            <a:ln w="152400">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159CCEE8-39F2-41F0-9098-54757EDC0745}"/>
                </a:ext>
              </a:extLst>
            </p:cNvPr>
            <p:cNvCxnSpPr>
              <a:cxnSpLocks/>
            </p:cNvCxnSpPr>
            <p:nvPr/>
          </p:nvCxnSpPr>
          <p:spPr>
            <a:xfrm flipV="1">
              <a:off x="4186943" y="3945291"/>
              <a:ext cx="1500179" cy="1466056"/>
            </a:xfrm>
            <a:prstGeom prst="bentConnector3">
              <a:avLst>
                <a:gd name="adj1" fmla="val 48513"/>
              </a:avLst>
            </a:prstGeom>
            <a:ln w="1524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9998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DBEDF574-AAF7-4A1C-B537-BB260A557F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59" y="1505253"/>
            <a:ext cx="3312308" cy="5252718"/>
          </a:xfrm>
          <a:prstGeom prst="rect">
            <a:avLst/>
          </a:prstGeom>
        </p:spPr>
      </p:pic>
      <p:pic>
        <p:nvPicPr>
          <p:cNvPr id="5" name="Picture 4">
            <a:extLst>
              <a:ext uri="{FF2B5EF4-FFF2-40B4-BE49-F238E27FC236}">
                <a16:creationId xmlns:a16="http://schemas.microsoft.com/office/drawing/2014/main" id="{C0D20447-59A4-48E1-B9F3-CD9078FAD926}"/>
              </a:ext>
            </a:extLst>
          </p:cNvPr>
          <p:cNvPicPr>
            <a:picLocks noChangeAspect="1"/>
          </p:cNvPicPr>
          <p:nvPr/>
        </p:nvPicPr>
        <p:blipFill>
          <a:blip r:embed="rId3"/>
          <a:stretch>
            <a:fillRect/>
          </a:stretch>
        </p:blipFill>
        <p:spPr>
          <a:xfrm>
            <a:off x="4825212" y="200415"/>
            <a:ext cx="6161582" cy="4947781"/>
          </a:xfrm>
          <a:prstGeom prst="rect">
            <a:avLst/>
          </a:prstGeom>
        </p:spPr>
      </p:pic>
      <p:pic>
        <p:nvPicPr>
          <p:cNvPr id="7" name="Picture 6">
            <a:extLst>
              <a:ext uri="{FF2B5EF4-FFF2-40B4-BE49-F238E27FC236}">
                <a16:creationId xmlns:a16="http://schemas.microsoft.com/office/drawing/2014/main" id="{B78B6B52-CD37-453A-BE0E-124DAA01C7EC}"/>
              </a:ext>
            </a:extLst>
          </p:cNvPr>
          <p:cNvPicPr>
            <a:picLocks noChangeAspect="1"/>
          </p:cNvPicPr>
          <p:nvPr/>
        </p:nvPicPr>
        <p:blipFill>
          <a:blip r:embed="rId4"/>
          <a:stretch>
            <a:fillRect/>
          </a:stretch>
        </p:blipFill>
        <p:spPr>
          <a:xfrm>
            <a:off x="4825212" y="200415"/>
            <a:ext cx="6879163" cy="5793288"/>
          </a:xfrm>
          <a:prstGeom prst="rect">
            <a:avLst/>
          </a:prstGeom>
        </p:spPr>
      </p:pic>
      <p:sp>
        <p:nvSpPr>
          <p:cNvPr id="8" name="Rectangle 7">
            <a:extLst>
              <a:ext uri="{FF2B5EF4-FFF2-40B4-BE49-F238E27FC236}">
                <a16:creationId xmlns:a16="http://schemas.microsoft.com/office/drawing/2014/main" id="{CCC5E319-4FF2-4BA4-B221-378724177BD8}"/>
              </a:ext>
            </a:extLst>
          </p:cNvPr>
          <p:cNvSpPr/>
          <p:nvPr/>
        </p:nvSpPr>
        <p:spPr>
          <a:xfrm>
            <a:off x="4890794" y="6111640"/>
            <a:ext cx="6096000" cy="646331"/>
          </a:xfrm>
          <a:prstGeom prst="rect">
            <a:avLst/>
          </a:prstGeom>
        </p:spPr>
        <p:txBody>
          <a:bodyPr>
            <a:spAutoFit/>
          </a:bodyPr>
          <a:lstStyle/>
          <a:p>
            <a:r>
              <a:rPr lang="fr-FR" dirty="0"/>
              <a:t>NATURE COMMUNICATIONS | (2020)11:4728 | </a:t>
            </a:r>
            <a:r>
              <a:rPr lang="fr-FR" dirty="0">
                <a:hlinkClick r:id="rId5"/>
              </a:rPr>
              <a:t>https://doi.org/10.1038/s41467-020-18566-7</a:t>
            </a:r>
            <a:endParaRPr lang="en-GB" dirty="0"/>
          </a:p>
        </p:txBody>
      </p:sp>
      <p:sp>
        <p:nvSpPr>
          <p:cNvPr id="9" name="Title 8">
            <a:extLst>
              <a:ext uri="{FF2B5EF4-FFF2-40B4-BE49-F238E27FC236}">
                <a16:creationId xmlns:a16="http://schemas.microsoft.com/office/drawing/2014/main" id="{ACEF8B49-4371-48C4-8905-D321275EE503}"/>
              </a:ext>
            </a:extLst>
          </p:cNvPr>
          <p:cNvSpPr>
            <a:spLocks noGrp="1"/>
          </p:cNvSpPr>
          <p:nvPr>
            <p:ph type="title"/>
          </p:nvPr>
        </p:nvSpPr>
        <p:spPr/>
        <p:txBody>
          <a:bodyPr/>
          <a:lstStyle/>
          <a:p>
            <a:r>
              <a:rPr lang="en-GB" dirty="0"/>
              <a:t>Regression</a:t>
            </a:r>
          </a:p>
        </p:txBody>
      </p:sp>
    </p:spTree>
    <p:extLst>
      <p:ext uri="{BB962C8B-B14F-4D97-AF65-F5344CB8AC3E}">
        <p14:creationId xmlns:p14="http://schemas.microsoft.com/office/powerpoint/2010/main" val="72565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Delivery </a:t>
            </a:r>
          </a:p>
        </p:txBody>
      </p:sp>
      <p:sp>
        <p:nvSpPr>
          <p:cNvPr id="3" name="Content Placeholder 2"/>
          <p:cNvSpPr>
            <a:spLocks noGrp="1"/>
          </p:cNvSpPr>
          <p:nvPr>
            <p:ph idx="1"/>
          </p:nvPr>
        </p:nvSpPr>
        <p:spPr/>
        <p:txBody>
          <a:bodyPr>
            <a:normAutofit/>
          </a:bodyPr>
          <a:lstStyle/>
          <a:p>
            <a:r>
              <a:rPr lang="en-GB" dirty="0"/>
              <a:t>All information on Canvas at </a:t>
            </a:r>
            <a:r>
              <a:rPr lang="en-GB" dirty="0">
                <a:hlinkClick r:id="rId2"/>
              </a:rPr>
              <a:t>https://canvas.bham.ac.uk/courses/46228</a:t>
            </a:r>
            <a:r>
              <a:rPr lang="en-GB" dirty="0"/>
              <a:t> </a:t>
            </a:r>
          </a:p>
          <a:p>
            <a:r>
              <a:rPr lang="en-GB" dirty="0"/>
              <a:t>We will use Teams for general modules queries – please use this rather than email (link on canvas)</a:t>
            </a:r>
          </a:p>
          <a:p>
            <a:r>
              <a:rPr lang="en-GB" dirty="0"/>
              <a:t>There will be some practical work</a:t>
            </a:r>
          </a:p>
          <a:p>
            <a:r>
              <a:rPr lang="en-GB" dirty="0"/>
              <a:t>Assessments:</a:t>
            </a:r>
          </a:p>
          <a:p>
            <a:pPr lvl="1"/>
            <a:r>
              <a:rPr lang="en-GB" dirty="0"/>
              <a:t>Weekly quizzes x11 – combined, these will make up 25% of the module mark.</a:t>
            </a:r>
          </a:p>
          <a:p>
            <a:pPr lvl="1"/>
            <a:r>
              <a:rPr lang="en-GB" dirty="0"/>
              <a:t>Practical assignment – worth 25%, due week 11. Released mid-term.</a:t>
            </a:r>
          </a:p>
          <a:p>
            <a:pPr lvl="1"/>
            <a:r>
              <a:rPr lang="en-GB" dirty="0"/>
              <a:t>Exam – 90 minutes worth 50% in January exam period.</a:t>
            </a:r>
          </a:p>
        </p:txBody>
      </p:sp>
    </p:spTree>
    <p:extLst>
      <p:ext uri="{BB962C8B-B14F-4D97-AF65-F5344CB8AC3E}">
        <p14:creationId xmlns:p14="http://schemas.microsoft.com/office/powerpoint/2010/main" val="401585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Syllabus (Provision)</a:t>
            </a:r>
          </a:p>
        </p:txBody>
      </p:sp>
      <p:graphicFrame>
        <p:nvGraphicFramePr>
          <p:cNvPr id="4" name="Table 4">
            <a:extLst>
              <a:ext uri="{FF2B5EF4-FFF2-40B4-BE49-F238E27FC236}">
                <a16:creationId xmlns:a16="http://schemas.microsoft.com/office/drawing/2014/main" id="{3840DA1C-7B12-400B-A1EC-EF0E83B75395}"/>
              </a:ext>
            </a:extLst>
          </p:cNvPr>
          <p:cNvGraphicFramePr>
            <a:graphicFrameLocks noGrp="1"/>
          </p:cNvGraphicFramePr>
          <p:nvPr>
            <p:extLst>
              <p:ext uri="{D42A27DB-BD31-4B8C-83A1-F6EECF244321}">
                <p14:modId xmlns:p14="http://schemas.microsoft.com/office/powerpoint/2010/main" val="3697969654"/>
              </p:ext>
            </p:extLst>
          </p:nvPr>
        </p:nvGraphicFramePr>
        <p:xfrm>
          <a:off x="697875" y="1690688"/>
          <a:ext cx="10934491" cy="4450080"/>
        </p:xfrm>
        <a:graphic>
          <a:graphicData uri="http://schemas.openxmlformats.org/drawingml/2006/table">
            <a:tbl>
              <a:tblPr firstRow="1" bandRow="1">
                <a:tableStyleId>{5C22544A-7EE6-4342-B048-85BDC9FD1C3A}</a:tableStyleId>
              </a:tblPr>
              <a:tblGrid>
                <a:gridCol w="1904574">
                  <a:extLst>
                    <a:ext uri="{9D8B030D-6E8A-4147-A177-3AD203B41FA5}">
                      <a16:colId xmlns:a16="http://schemas.microsoft.com/office/drawing/2014/main" val="524621362"/>
                    </a:ext>
                  </a:extLst>
                </a:gridCol>
                <a:gridCol w="7027876">
                  <a:extLst>
                    <a:ext uri="{9D8B030D-6E8A-4147-A177-3AD203B41FA5}">
                      <a16:colId xmlns:a16="http://schemas.microsoft.com/office/drawing/2014/main" val="2869240886"/>
                    </a:ext>
                  </a:extLst>
                </a:gridCol>
                <a:gridCol w="2002041">
                  <a:extLst>
                    <a:ext uri="{9D8B030D-6E8A-4147-A177-3AD203B41FA5}">
                      <a16:colId xmlns:a16="http://schemas.microsoft.com/office/drawing/2014/main" val="2714623531"/>
                    </a:ext>
                  </a:extLst>
                </a:gridCol>
              </a:tblGrid>
              <a:tr h="370840">
                <a:tc>
                  <a:txBody>
                    <a:bodyPr/>
                    <a:lstStyle/>
                    <a:p>
                      <a:r>
                        <a:rPr lang="en-GB" sz="1800" b="0" dirty="0">
                          <a:solidFill>
                            <a:srgbClr val="000000"/>
                          </a:solidFill>
                        </a:rPr>
                        <a:t>28 September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0000"/>
                          </a:solidFill>
                          <a:effectLst/>
                          <a:uLnTx/>
                          <a:uFillTx/>
                          <a:latin typeface="+mn-lt"/>
                          <a:ea typeface="+mn-ea"/>
                          <a:cs typeface="+mn-cs"/>
                        </a:rPr>
                        <a:t>Revision of relevant mathematics</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Hamid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2549432"/>
                  </a:ext>
                </a:extLst>
              </a:tr>
              <a:tr h="370840">
                <a:tc>
                  <a:txBody>
                    <a:bodyPr/>
                    <a:lstStyle/>
                    <a:p>
                      <a:r>
                        <a:rPr lang="en-GB" sz="1800" b="0" dirty="0">
                          <a:solidFill>
                            <a:srgbClr val="000000"/>
                          </a:solidFill>
                        </a:rPr>
                        <a:t>5 October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Regression (learning to predict continuous data) </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Hamid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8344657"/>
                  </a:ext>
                </a:extLst>
              </a:tr>
              <a:tr h="370840">
                <a:tc>
                  <a:txBody>
                    <a:bodyPr/>
                    <a:lstStyle/>
                    <a:p>
                      <a:r>
                        <a:rPr lang="en-GB" sz="1800" b="0" dirty="0">
                          <a:solidFill>
                            <a:srgbClr val="000000"/>
                          </a:solidFill>
                        </a:rPr>
                        <a:t>12 October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Classification (learning to predict discrete data)</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Leandro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4599665"/>
                  </a:ext>
                </a:extLst>
              </a:tr>
              <a:tr h="370840">
                <a:tc>
                  <a:txBody>
                    <a:bodyPr/>
                    <a:lstStyle/>
                    <a:p>
                      <a:r>
                        <a:rPr lang="en-GB" sz="1800" b="0" dirty="0">
                          <a:solidFill>
                            <a:srgbClr val="000000"/>
                          </a:solidFill>
                        </a:rPr>
                        <a:t>19 October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mn-lt"/>
                          <a:ea typeface="+mn-ea"/>
                          <a:cs typeface="+mn-cs"/>
                        </a:rPr>
                        <a:t>Support vector machine (more advanced classifier)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Leandro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085760"/>
                  </a:ext>
                </a:extLst>
              </a:tr>
              <a:tr h="370840">
                <a:tc>
                  <a:txBody>
                    <a:bodyPr/>
                    <a:lstStyle/>
                    <a:p>
                      <a:r>
                        <a:rPr lang="en-GB" sz="1800" b="0" dirty="0">
                          <a:solidFill>
                            <a:srgbClr val="000000"/>
                          </a:solidFill>
                        </a:rPr>
                        <a:t>26 October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Ensembles (improving performance by combining learners)</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Leandro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3293012"/>
                  </a:ext>
                </a:extLst>
              </a:tr>
              <a:tr h="370840">
                <a:tc>
                  <a:txBody>
                    <a:bodyPr/>
                    <a:lstStyle/>
                    <a:p>
                      <a:r>
                        <a:rPr lang="en-GB" sz="1800" b="0" dirty="0">
                          <a:solidFill>
                            <a:srgbClr val="000000"/>
                          </a:solidFill>
                        </a:rPr>
                        <a:t>2 November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Unsupervised learning (clustering)</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rgbClr val="000000"/>
                          </a:solidFill>
                        </a:rPr>
                        <a:t>Hamid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2641646"/>
                  </a:ext>
                </a:extLst>
              </a:tr>
              <a:tr h="370840">
                <a:tc>
                  <a:txBody>
                    <a:bodyPr/>
                    <a:lstStyle/>
                    <a:p>
                      <a:r>
                        <a:rPr lang="en-GB" sz="1800" b="0" dirty="0">
                          <a:solidFill>
                            <a:srgbClr val="000000"/>
                          </a:solidFill>
                        </a:rPr>
                        <a:t>9 November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Dimensionality reduction (what happens when you have many variables)</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rgbClr val="000000"/>
                          </a:solidFill>
                        </a:rPr>
                        <a:t>Hamid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1573636"/>
                  </a:ext>
                </a:extLst>
              </a:tr>
              <a:tr h="370840">
                <a:tc>
                  <a:txBody>
                    <a:bodyPr/>
                    <a:lstStyle/>
                    <a:p>
                      <a:r>
                        <a:rPr lang="en-GB" sz="1800" b="0" dirty="0">
                          <a:solidFill>
                            <a:srgbClr val="000000"/>
                          </a:solidFill>
                        </a:rPr>
                        <a:t>16 November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Text Analysis (working with non-numeric data)</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Iain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5084619"/>
                  </a:ext>
                </a:extLst>
              </a:tr>
              <a:tr h="370840">
                <a:tc>
                  <a:txBody>
                    <a:bodyPr/>
                    <a:lstStyle/>
                    <a:p>
                      <a:r>
                        <a:rPr lang="en-GB" sz="1800" b="0" dirty="0">
                          <a:solidFill>
                            <a:srgbClr val="000000"/>
                          </a:solidFill>
                        </a:rPr>
                        <a:t>23 November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0" lang="en-GB" sz="1800" b="0" i="0" u="none" strike="noStrike" kern="1200" cap="none" spc="0" normalizeH="0" baseline="0" noProof="0" dirty="0">
                          <a:ln>
                            <a:noFill/>
                          </a:ln>
                          <a:solidFill>
                            <a:srgbClr val="000000"/>
                          </a:solidFill>
                          <a:effectLst/>
                          <a:uLnTx/>
                          <a:uFillTx/>
                          <a:latin typeface="+mn-lt"/>
                          <a:ea typeface="+mn-ea"/>
                          <a:cs typeface="+mn-cs"/>
                        </a:rPr>
                        <a:t>Web mining (measuring document importance)</a:t>
                      </a:r>
                      <a:endParaRPr lang="en-GB" sz="18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Iain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9668395"/>
                  </a:ext>
                </a:extLst>
              </a:tr>
              <a:tr h="370840">
                <a:tc>
                  <a:txBody>
                    <a:bodyPr/>
                    <a:lstStyle/>
                    <a:p>
                      <a:r>
                        <a:rPr lang="en-GB" sz="1800" b="0" dirty="0">
                          <a:solidFill>
                            <a:srgbClr val="000000"/>
                          </a:solidFill>
                        </a:rPr>
                        <a:t>30 November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mn-lt"/>
                          <a:ea typeface="+mn-ea"/>
                          <a:cs typeface="+mn-cs"/>
                        </a:rPr>
                        <a:t>Graphical Models and LDA (probabilistic text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Iain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9202317"/>
                  </a:ext>
                </a:extLst>
              </a:tr>
              <a:tr h="370840">
                <a:tc>
                  <a:txBody>
                    <a:bodyPr/>
                    <a:lstStyle/>
                    <a:p>
                      <a:r>
                        <a:rPr lang="en-GB" sz="1800" b="0" dirty="0">
                          <a:solidFill>
                            <a:srgbClr val="000000"/>
                          </a:solidFill>
                        </a:rPr>
                        <a:t>7 December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mn-lt"/>
                          <a:ea typeface="+mn-ea"/>
                          <a:cs typeface="+mn-cs"/>
                        </a:rPr>
                        <a:t>Gaussian Processes (probabilistic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Iain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346671"/>
                  </a:ext>
                </a:extLst>
              </a:tr>
              <a:tr h="370840">
                <a:tc>
                  <a:txBody>
                    <a:bodyPr/>
                    <a:lstStyle/>
                    <a:p>
                      <a:r>
                        <a:rPr lang="en-GB" sz="1800" b="0" dirty="0">
                          <a:solidFill>
                            <a:srgbClr val="000000"/>
                          </a:solidFill>
                        </a:rPr>
                        <a:t>14 December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mn-lt"/>
                          <a:ea typeface="+mn-ea"/>
                          <a:cs typeface="+mn-cs"/>
                        </a:rPr>
                        <a:t>Assessment Support 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rgbClr val="000000"/>
                          </a:solidFill>
                        </a:rPr>
                        <a:t>Iain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8521545"/>
                  </a:ext>
                </a:extLst>
              </a:tr>
            </a:tbl>
          </a:graphicData>
        </a:graphic>
      </p:graphicFrame>
    </p:spTree>
    <p:extLst>
      <p:ext uri="{BB962C8B-B14F-4D97-AF65-F5344CB8AC3E}">
        <p14:creationId xmlns:p14="http://schemas.microsoft.com/office/powerpoint/2010/main" val="306768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What’s not on the syllabus</a:t>
            </a:r>
          </a:p>
        </p:txBody>
      </p:sp>
      <p:sp>
        <p:nvSpPr>
          <p:cNvPr id="3" name="Content Placeholder 2"/>
          <p:cNvSpPr>
            <a:spLocks noGrp="1"/>
          </p:cNvSpPr>
          <p:nvPr>
            <p:ph idx="1"/>
          </p:nvPr>
        </p:nvSpPr>
        <p:spPr>
          <a:xfrm>
            <a:off x="838200" y="1836984"/>
            <a:ext cx="10515600" cy="4351338"/>
          </a:xfrm>
        </p:spPr>
        <p:txBody>
          <a:bodyPr>
            <a:normAutofit fontScale="85000" lnSpcReduction="20000"/>
          </a:bodyPr>
          <a:lstStyle/>
          <a:p>
            <a:r>
              <a:rPr lang="en-GB" dirty="0"/>
              <a:t>Neural networks (deep or otherwise)</a:t>
            </a:r>
          </a:p>
          <a:p>
            <a:endParaRPr lang="en-GB" dirty="0"/>
          </a:p>
          <a:p>
            <a:r>
              <a:rPr lang="en-GB" dirty="0"/>
              <a:t>But we will cover many fundamental and general principles that are at the core of the design of modern deep learning approaches</a:t>
            </a:r>
          </a:p>
          <a:p>
            <a:pPr lvl="1"/>
            <a:r>
              <a:rPr lang="en-GB" dirty="0"/>
              <a:t>Probabilistic reasoning</a:t>
            </a:r>
          </a:p>
          <a:p>
            <a:pPr lvl="1"/>
            <a:r>
              <a:rPr lang="en-GB" dirty="0"/>
              <a:t>Regularisation</a:t>
            </a:r>
          </a:p>
          <a:p>
            <a:pPr lvl="1"/>
            <a:r>
              <a:rPr lang="en-GB" dirty="0"/>
              <a:t>Loss functions</a:t>
            </a:r>
          </a:p>
          <a:p>
            <a:pPr lvl="1"/>
            <a:r>
              <a:rPr lang="en-GB" dirty="0"/>
              <a:t>Optimisation</a:t>
            </a:r>
          </a:p>
          <a:p>
            <a:pPr lvl="1"/>
            <a:r>
              <a:rPr lang="en-GB" dirty="0"/>
              <a:t>Model Selection</a:t>
            </a:r>
          </a:p>
          <a:p>
            <a:pPr lvl="1"/>
            <a:r>
              <a:rPr lang="en-GB" dirty="0"/>
              <a:t>Validation</a:t>
            </a:r>
          </a:p>
          <a:p>
            <a:pPr lvl="1"/>
            <a:endParaRPr lang="en-GB" dirty="0"/>
          </a:p>
          <a:p>
            <a:r>
              <a:rPr lang="en-GB" dirty="0"/>
              <a:t>Deep networks are a particular </a:t>
            </a:r>
            <a:r>
              <a:rPr lang="en-GB" b="1" dirty="0"/>
              <a:t>implementation</a:t>
            </a:r>
            <a:r>
              <a:rPr lang="en-GB" dirty="0"/>
              <a:t> of the ideas we will discuss</a:t>
            </a:r>
          </a:p>
          <a:p>
            <a:pPr lvl="1"/>
            <a:r>
              <a:rPr lang="en-GB" dirty="0"/>
              <a:t>Very efficient generalised models that can learn from very large datasets.</a:t>
            </a:r>
          </a:p>
        </p:txBody>
      </p:sp>
    </p:spTree>
    <p:extLst>
      <p:ext uri="{BB962C8B-B14F-4D97-AF65-F5344CB8AC3E}">
        <p14:creationId xmlns:p14="http://schemas.microsoft.com/office/powerpoint/2010/main" val="41175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Books</a:t>
            </a:r>
          </a:p>
        </p:txBody>
      </p:sp>
      <p:sp>
        <p:nvSpPr>
          <p:cNvPr id="3" name="Content Placeholder 2"/>
          <p:cNvSpPr>
            <a:spLocks noGrp="1"/>
          </p:cNvSpPr>
          <p:nvPr>
            <p:ph idx="1"/>
          </p:nvPr>
        </p:nvSpPr>
        <p:spPr/>
        <p:txBody>
          <a:bodyPr>
            <a:normAutofit fontScale="70000" lnSpcReduction="20000"/>
          </a:bodyPr>
          <a:lstStyle/>
          <a:p>
            <a:r>
              <a:rPr lang="en-GB" dirty="0"/>
              <a:t>Library resource list linked from canvas</a:t>
            </a:r>
          </a:p>
          <a:p>
            <a:endParaRPr lang="en-GB" dirty="0"/>
          </a:p>
          <a:p>
            <a:r>
              <a:rPr lang="en-GB" dirty="0"/>
              <a:t>Recommended text is “Pattern Recognition and Machine Learning” by Chris Bishop.</a:t>
            </a:r>
          </a:p>
          <a:p>
            <a:pPr lvl="1"/>
            <a:r>
              <a:rPr lang="en-GB" dirty="0"/>
              <a:t>Freely available from </a:t>
            </a:r>
            <a:r>
              <a:rPr lang="en-GB" dirty="0">
                <a:hlinkClick r:id="rId2"/>
              </a:rPr>
              <a:t>https://www.microsoft.com/en-us/research/uploads/prod/2006/01/Bishop-Pattern-Recognition-and-Machine-Learning-2006.pdf</a:t>
            </a:r>
            <a:endParaRPr lang="en-GB" dirty="0"/>
          </a:p>
          <a:p>
            <a:pPr marL="457200" lvl="1" indent="0">
              <a:buNone/>
            </a:pPr>
            <a:endParaRPr lang="en-GB" dirty="0"/>
          </a:p>
          <a:p>
            <a:r>
              <a:rPr lang="en-GB" dirty="0"/>
              <a:t>Also recommend “The Elements of Statistical Learning” by Hastie, </a:t>
            </a:r>
            <a:r>
              <a:rPr lang="en-GB" dirty="0" err="1"/>
              <a:t>Tibshirani</a:t>
            </a:r>
            <a:r>
              <a:rPr lang="en-GB" dirty="0"/>
              <a:t> and Friedman – this is listed as the </a:t>
            </a:r>
            <a:r>
              <a:rPr lang="en-GB" i="1" dirty="0"/>
              <a:t>Key Text</a:t>
            </a:r>
            <a:r>
              <a:rPr lang="en-GB" dirty="0"/>
              <a:t> in the resource list so you can get free access to it.</a:t>
            </a:r>
          </a:p>
          <a:p>
            <a:endParaRPr lang="en-GB" dirty="0"/>
          </a:p>
          <a:p>
            <a:r>
              <a:rPr lang="en-GB" dirty="0"/>
              <a:t>David Mackay’s excellent book on “Information Theory, Inference, and Learning Algorithms” is freely available from </a:t>
            </a:r>
            <a:r>
              <a:rPr lang="en-GB" dirty="0">
                <a:hlinkClick r:id="rId3"/>
              </a:rPr>
              <a:t>http://www.inference.org.uk/itprnn/book.html</a:t>
            </a:r>
            <a:endParaRPr lang="en-GB" dirty="0"/>
          </a:p>
          <a:p>
            <a:endParaRPr lang="en-GB" dirty="0"/>
          </a:p>
          <a:p>
            <a:r>
              <a:rPr lang="en-GB" dirty="0"/>
              <a:t>Resource list on canvas at </a:t>
            </a:r>
            <a:r>
              <a:rPr lang="en-GB" dirty="0">
                <a:hlinkClick r:id="rId4"/>
              </a:rPr>
              <a:t>https://canvas.bham.ac.uk/courses/38474/modules/items/1263136</a:t>
            </a:r>
            <a:endParaRPr lang="en-GB" dirty="0"/>
          </a:p>
          <a:p>
            <a:endParaRPr lang="en-GB" dirty="0"/>
          </a:p>
        </p:txBody>
      </p:sp>
    </p:spTree>
    <p:extLst>
      <p:ext uri="{BB962C8B-B14F-4D97-AF65-F5344CB8AC3E}">
        <p14:creationId xmlns:p14="http://schemas.microsoft.com/office/powerpoint/2010/main" val="163421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Mathematics</a:t>
            </a:r>
          </a:p>
        </p:txBody>
      </p:sp>
      <p:sp>
        <p:nvSpPr>
          <p:cNvPr id="3" name="Content Placeholder 2"/>
          <p:cNvSpPr>
            <a:spLocks noGrp="1"/>
          </p:cNvSpPr>
          <p:nvPr>
            <p:ph idx="1"/>
          </p:nvPr>
        </p:nvSpPr>
        <p:spPr>
          <a:xfrm>
            <a:off x="838200" y="1825625"/>
            <a:ext cx="6448017" cy="4351338"/>
          </a:xfrm>
        </p:spPr>
        <p:txBody>
          <a:bodyPr>
            <a:normAutofit fontScale="92500" lnSpcReduction="10000"/>
          </a:bodyPr>
          <a:lstStyle/>
          <a:p>
            <a:r>
              <a:rPr lang="en-GB" dirty="0"/>
              <a:t>This is </a:t>
            </a:r>
            <a:r>
              <a:rPr lang="en-GB" b="1" dirty="0"/>
              <a:t>not</a:t>
            </a:r>
            <a:r>
              <a:rPr lang="en-GB" dirty="0"/>
              <a:t> a Maths course, but maths is essential</a:t>
            </a:r>
          </a:p>
          <a:p>
            <a:pPr marL="0" indent="0">
              <a:buNone/>
            </a:pPr>
            <a:endParaRPr lang="en-GB" dirty="0"/>
          </a:p>
          <a:p>
            <a:r>
              <a:rPr lang="en-GB" dirty="0"/>
              <a:t>Linear algebra (matrices, vectors)</a:t>
            </a:r>
          </a:p>
          <a:p>
            <a:endParaRPr lang="en-GB" dirty="0"/>
          </a:p>
          <a:p>
            <a:r>
              <a:rPr lang="en-GB" dirty="0"/>
              <a:t>Probability (density functions, Bayes’ rule)</a:t>
            </a:r>
          </a:p>
          <a:p>
            <a:endParaRPr lang="en-GB" dirty="0"/>
          </a:p>
          <a:p>
            <a:r>
              <a:rPr lang="en-GB" dirty="0"/>
              <a:t>Notions from calculus</a:t>
            </a:r>
          </a:p>
          <a:p>
            <a:endParaRPr lang="en-GB" dirty="0"/>
          </a:p>
          <a:p>
            <a:r>
              <a:rPr lang="en-GB" dirty="0"/>
              <a:t>Refresher notes on canvas</a:t>
            </a:r>
          </a:p>
          <a:p>
            <a:endParaRPr lang="en-GB" dirty="0"/>
          </a:p>
        </p:txBody>
      </p:sp>
      <p:pic>
        <p:nvPicPr>
          <p:cNvPr id="4" name="Picture 3"/>
          <p:cNvPicPr>
            <a:picLocks noChangeAspect="1"/>
          </p:cNvPicPr>
          <p:nvPr/>
        </p:nvPicPr>
        <p:blipFill>
          <a:blip r:embed="rId2"/>
          <a:stretch>
            <a:fillRect/>
          </a:stretch>
        </p:blipFill>
        <p:spPr>
          <a:xfrm>
            <a:off x="7286217" y="463731"/>
            <a:ext cx="4227940" cy="6128521"/>
          </a:xfrm>
          <a:prstGeom prst="rect">
            <a:avLst/>
          </a:prstGeom>
        </p:spPr>
      </p:pic>
    </p:spTree>
    <p:extLst>
      <p:ext uri="{BB962C8B-B14F-4D97-AF65-F5344CB8AC3E}">
        <p14:creationId xmlns:p14="http://schemas.microsoft.com/office/powerpoint/2010/main" val="215649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9C34-0B48-4F27-971A-6B689C5DCF60}"/>
              </a:ext>
            </a:extLst>
          </p:cNvPr>
          <p:cNvSpPr>
            <a:spLocks noGrp="1"/>
          </p:cNvSpPr>
          <p:nvPr>
            <p:ph type="title"/>
          </p:nvPr>
        </p:nvSpPr>
        <p:spPr/>
        <p:txBody>
          <a:bodyPr/>
          <a:lstStyle/>
          <a:p>
            <a:r>
              <a:rPr lang="en-GB" dirty="0"/>
              <a:t>Module Team</a:t>
            </a:r>
          </a:p>
        </p:txBody>
      </p:sp>
      <p:sp>
        <p:nvSpPr>
          <p:cNvPr id="3" name="Content Placeholder 2">
            <a:extLst>
              <a:ext uri="{FF2B5EF4-FFF2-40B4-BE49-F238E27FC236}">
                <a16:creationId xmlns:a16="http://schemas.microsoft.com/office/drawing/2014/main" id="{19C968FC-D918-4FF2-9DF4-7B493CE624E0}"/>
              </a:ext>
            </a:extLst>
          </p:cNvPr>
          <p:cNvSpPr>
            <a:spLocks noGrp="1"/>
          </p:cNvSpPr>
          <p:nvPr>
            <p:ph idx="1"/>
          </p:nvPr>
        </p:nvSpPr>
        <p:spPr/>
        <p:txBody>
          <a:bodyPr/>
          <a:lstStyle/>
          <a:p>
            <a:r>
              <a:rPr lang="en-GB" dirty="0"/>
              <a:t>Professor Iain Styles</a:t>
            </a:r>
          </a:p>
          <a:p>
            <a:pPr lvl="1"/>
            <a:r>
              <a:rPr lang="en-GB" dirty="0">
                <a:hlinkClick r:id="rId2"/>
              </a:rPr>
              <a:t>I.B.Styles@bham.ac.uk</a:t>
            </a:r>
            <a:endParaRPr lang="en-GB" dirty="0"/>
          </a:p>
          <a:p>
            <a:pPr lvl="1"/>
            <a:endParaRPr lang="en-GB" dirty="0"/>
          </a:p>
          <a:p>
            <a:pPr lvl="1"/>
            <a:endParaRPr lang="en-GB" dirty="0"/>
          </a:p>
          <a:p>
            <a:r>
              <a:rPr lang="en-GB" dirty="0"/>
              <a:t>Professor Hamid Dehghani</a:t>
            </a:r>
          </a:p>
          <a:p>
            <a:pPr lvl="1"/>
            <a:r>
              <a:rPr lang="en-GB" dirty="0">
                <a:hlinkClick r:id="rId3"/>
              </a:rPr>
              <a:t>H.Dehghani@bham.ac.uk</a:t>
            </a:r>
            <a:endParaRPr lang="en-GB" dirty="0"/>
          </a:p>
          <a:p>
            <a:pPr lvl="1"/>
            <a:endParaRPr lang="en-GB" dirty="0"/>
          </a:p>
          <a:p>
            <a:pPr lvl="1"/>
            <a:endParaRPr lang="en-GB" dirty="0"/>
          </a:p>
          <a:p>
            <a:r>
              <a:rPr lang="en-GB" dirty="0"/>
              <a:t>Dr Leandro Minku</a:t>
            </a:r>
          </a:p>
          <a:p>
            <a:pPr lvl="1"/>
            <a:r>
              <a:rPr lang="en-GB" dirty="0">
                <a:hlinkClick r:id="rId4"/>
              </a:rPr>
              <a:t>L.Minku@bham.ac.uk</a:t>
            </a:r>
            <a:r>
              <a:rPr lang="en-GB" dirty="0"/>
              <a:t> </a:t>
            </a:r>
          </a:p>
        </p:txBody>
      </p:sp>
      <p:pic>
        <p:nvPicPr>
          <p:cNvPr id="5" name="Picture 4" descr="A picture containing indoor, person, person, shelf&#10;&#10;Description automatically generated">
            <a:extLst>
              <a:ext uri="{FF2B5EF4-FFF2-40B4-BE49-F238E27FC236}">
                <a16:creationId xmlns:a16="http://schemas.microsoft.com/office/drawing/2014/main" id="{35EF687E-19B1-4629-830F-A5A8BAE68755}"/>
              </a:ext>
            </a:extLst>
          </p:cNvPr>
          <p:cNvPicPr>
            <a:picLocks noChangeAspect="1"/>
          </p:cNvPicPr>
          <p:nvPr/>
        </p:nvPicPr>
        <p:blipFill rotWithShape="1">
          <a:blip r:embed="rId5">
            <a:extLst>
              <a:ext uri="{28A0092B-C50C-407E-A947-70E740481C1C}">
                <a14:useLocalDpi xmlns:a14="http://schemas.microsoft.com/office/drawing/2010/main" val="0"/>
              </a:ext>
            </a:extLst>
          </a:blip>
          <a:srcRect l="3227" t="17480" r="1993" b="15002"/>
          <a:stretch/>
        </p:blipFill>
        <p:spPr>
          <a:xfrm>
            <a:off x="6434253" y="3411519"/>
            <a:ext cx="1439212" cy="1543877"/>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77B3D016-DDE3-4BE1-BED5-82F584AF5CA9}"/>
              </a:ext>
            </a:extLst>
          </p:cNvPr>
          <p:cNvPicPr>
            <a:picLocks noChangeAspect="1"/>
          </p:cNvPicPr>
          <p:nvPr/>
        </p:nvPicPr>
        <p:blipFill rotWithShape="1">
          <a:blip r:embed="rId6">
            <a:extLst>
              <a:ext uri="{28A0092B-C50C-407E-A947-70E740481C1C}">
                <a14:useLocalDpi xmlns:a14="http://schemas.microsoft.com/office/drawing/2010/main" val="0"/>
              </a:ext>
            </a:extLst>
          </a:blip>
          <a:srcRect t="9638"/>
          <a:stretch/>
        </p:blipFill>
        <p:spPr>
          <a:xfrm>
            <a:off x="6434252" y="4955396"/>
            <a:ext cx="1439213" cy="1656357"/>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3D716A0D-4A00-4A11-925D-A2D91EB878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4251" y="1684466"/>
            <a:ext cx="1439211" cy="1727053"/>
          </a:xfrm>
          <a:prstGeom prst="rect">
            <a:avLst/>
          </a:prstGeom>
        </p:spPr>
      </p:pic>
    </p:spTree>
    <p:extLst>
      <p:ext uri="{BB962C8B-B14F-4D97-AF65-F5344CB8AC3E}">
        <p14:creationId xmlns:p14="http://schemas.microsoft.com/office/powerpoint/2010/main" val="1855095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About the module…</a:t>
            </a:r>
          </a:p>
        </p:txBody>
      </p:sp>
      <p:sp>
        <p:nvSpPr>
          <p:cNvPr id="3" name="Content Placeholder 2"/>
          <p:cNvSpPr>
            <a:spLocks noGrp="1"/>
          </p:cNvSpPr>
          <p:nvPr>
            <p:ph idx="1"/>
          </p:nvPr>
        </p:nvSpPr>
        <p:spPr/>
        <p:txBody>
          <a:bodyPr/>
          <a:lstStyle/>
          <a:p>
            <a:pPr marL="0" indent="0" algn="just">
              <a:buNone/>
            </a:pPr>
            <a:r>
              <a:rPr lang="en-GB" dirty="0"/>
              <a:t>Machine learning studies how computers can autonomously learn from available data, without being explicitly programmed. The 'information revolution' has generated large amounts of data, but valuable information is often hidden and hence unusable. The module will provide a solid foundation to machine learning and advanced data analysis. It will give an overview of the core concepts, methods, and algorithms for analysing and learning from data. The emphasis will be on the underlying theoretical foundations, illustrated through a set of methods widely used in practice. This will provide the student with a good understanding of how, why and when do various modern machine learning and data analysis methods work.</a:t>
            </a:r>
          </a:p>
        </p:txBody>
      </p:sp>
    </p:spTree>
    <p:extLst>
      <p:ext uri="{BB962C8B-B14F-4D97-AF65-F5344CB8AC3E}">
        <p14:creationId xmlns:p14="http://schemas.microsoft.com/office/powerpoint/2010/main" val="14486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Outcomes</a:t>
            </a:r>
          </a:p>
        </p:txBody>
      </p:sp>
      <p:sp>
        <p:nvSpPr>
          <p:cNvPr id="3" name="Content Placeholder 2"/>
          <p:cNvSpPr>
            <a:spLocks noGrp="1"/>
          </p:cNvSpPr>
          <p:nvPr>
            <p:ph idx="1"/>
          </p:nvPr>
        </p:nvSpPr>
        <p:spPr/>
        <p:txBody>
          <a:bodyPr>
            <a:normAutofit fontScale="92500"/>
          </a:bodyPr>
          <a:lstStyle/>
          <a:p>
            <a:pPr fontAlgn="base"/>
            <a:r>
              <a:rPr lang="en-GB" dirty="0"/>
              <a:t>Demonstrate knowledge and understanding of core ideas and foundations of unsupervised and supervised learning on </a:t>
            </a:r>
            <a:r>
              <a:rPr lang="en-GB" dirty="0" err="1"/>
              <a:t>vectorial</a:t>
            </a:r>
            <a:r>
              <a:rPr lang="en-GB" dirty="0"/>
              <a:t> data</a:t>
            </a:r>
          </a:p>
          <a:p>
            <a:pPr fontAlgn="base"/>
            <a:r>
              <a:rPr lang="en-GB" dirty="0"/>
              <a:t>Explain principles and techniques for mining textual data</a:t>
            </a:r>
          </a:p>
          <a:p>
            <a:pPr fontAlgn="base"/>
            <a:r>
              <a:rPr lang="en-GB" dirty="0"/>
              <a:t>Demonstrate understanding of the principles of efficient web-mining algorithms</a:t>
            </a:r>
          </a:p>
          <a:p>
            <a:pPr fontAlgn="base"/>
            <a:r>
              <a:rPr lang="en-GB" dirty="0"/>
              <a:t>Demonstrate understanding of broader issues of learning and generalisation in machine learning and data analysis systems</a:t>
            </a:r>
          </a:p>
          <a:p>
            <a:r>
              <a:rPr lang="en-GB" i="1" dirty="0"/>
              <a:t>The student should demonstrate the capacity to independently study, understand, and critically evaluate advanced materials or research articles in the subject areas covered by this module.</a:t>
            </a:r>
          </a:p>
        </p:txBody>
      </p:sp>
    </p:spTree>
    <p:extLst>
      <p:ext uri="{BB962C8B-B14F-4D97-AF65-F5344CB8AC3E}">
        <p14:creationId xmlns:p14="http://schemas.microsoft.com/office/powerpoint/2010/main" val="182578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E42B-FAF6-48D3-8E17-A702A3069217}"/>
              </a:ext>
            </a:extLst>
          </p:cNvPr>
          <p:cNvSpPr>
            <a:spLocks noGrp="1"/>
          </p:cNvSpPr>
          <p:nvPr>
            <p:ph type="title"/>
          </p:nvPr>
        </p:nvSpPr>
        <p:spPr/>
        <p:txBody>
          <a:bodyPr/>
          <a:lstStyle/>
          <a:p>
            <a:r>
              <a:rPr lang="en-GB" dirty="0"/>
              <a:t>What’s it really about….?</a:t>
            </a:r>
          </a:p>
        </p:txBody>
      </p:sp>
      <p:sp>
        <p:nvSpPr>
          <p:cNvPr id="3" name="Content Placeholder 2">
            <a:extLst>
              <a:ext uri="{FF2B5EF4-FFF2-40B4-BE49-F238E27FC236}">
                <a16:creationId xmlns:a16="http://schemas.microsoft.com/office/drawing/2014/main" id="{413981E2-F95A-4E31-9928-28A6D1E43D52}"/>
              </a:ext>
            </a:extLst>
          </p:cNvPr>
          <p:cNvSpPr>
            <a:spLocks noGrp="1"/>
          </p:cNvSpPr>
          <p:nvPr>
            <p:ph idx="1"/>
          </p:nvPr>
        </p:nvSpPr>
        <p:spPr/>
        <p:txBody>
          <a:bodyPr>
            <a:normAutofit lnSpcReduction="10000"/>
          </a:bodyPr>
          <a:lstStyle/>
          <a:p>
            <a:r>
              <a:rPr lang="en-GB" dirty="0"/>
              <a:t>Leveraging data to answer questions, solve problems, make decisions etc</a:t>
            </a:r>
          </a:p>
          <a:p>
            <a:endParaRPr lang="en-GB" dirty="0"/>
          </a:p>
          <a:p>
            <a:r>
              <a:rPr lang="en-GB" dirty="0"/>
              <a:t>We do not know how to design algorithms for many important tasks, but we can provide examples of what a programme should do</a:t>
            </a:r>
          </a:p>
          <a:p>
            <a:endParaRPr lang="en-GB" dirty="0"/>
          </a:p>
          <a:p>
            <a:r>
              <a:rPr lang="en-GB" dirty="0"/>
              <a:t>Programme rules not explicitly designed in by the programmer, but learned from data</a:t>
            </a:r>
          </a:p>
          <a:p>
            <a:pPr marL="0" indent="0">
              <a:buNone/>
            </a:pPr>
            <a:endParaRPr lang="en-GB" dirty="0"/>
          </a:p>
          <a:p>
            <a:r>
              <a:rPr lang="en-GB" dirty="0"/>
              <a:t>A couple of examples</a:t>
            </a:r>
          </a:p>
        </p:txBody>
      </p:sp>
    </p:spTree>
    <p:extLst>
      <p:ext uri="{BB962C8B-B14F-4D97-AF65-F5344CB8AC3E}">
        <p14:creationId xmlns:p14="http://schemas.microsoft.com/office/powerpoint/2010/main" val="369913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drop-dead simple approach to classification</a:t>
            </a:r>
          </a:p>
        </p:txBody>
      </p:sp>
      <p:pic>
        <p:nvPicPr>
          <p:cNvPr id="7" name="Picture 6">
            <a:extLst>
              <a:ext uri="{FF2B5EF4-FFF2-40B4-BE49-F238E27FC236}">
                <a16:creationId xmlns:a16="http://schemas.microsoft.com/office/drawing/2014/main" id="{886E9AE9-E277-45D6-8D3F-840128324AB9}"/>
              </a:ext>
            </a:extLst>
          </p:cNvPr>
          <p:cNvPicPr>
            <a:picLocks noChangeAspect="1"/>
          </p:cNvPicPr>
          <p:nvPr/>
        </p:nvPicPr>
        <p:blipFill>
          <a:blip r:embed="rId2"/>
          <a:stretch>
            <a:fillRect/>
          </a:stretch>
        </p:blipFill>
        <p:spPr>
          <a:xfrm>
            <a:off x="365051" y="1606846"/>
            <a:ext cx="6400800" cy="4381500"/>
          </a:xfrm>
          <a:prstGeom prst="rect">
            <a:avLst/>
          </a:prstGeom>
        </p:spPr>
      </p:pic>
      <p:grpSp>
        <p:nvGrpSpPr>
          <p:cNvPr id="11" name="Group 10">
            <a:extLst>
              <a:ext uri="{FF2B5EF4-FFF2-40B4-BE49-F238E27FC236}">
                <a16:creationId xmlns:a16="http://schemas.microsoft.com/office/drawing/2014/main" id="{E569AFDF-D39F-40D0-BA59-29B16EAED15C}"/>
              </a:ext>
            </a:extLst>
          </p:cNvPr>
          <p:cNvGrpSpPr/>
          <p:nvPr/>
        </p:nvGrpSpPr>
        <p:grpSpPr>
          <a:xfrm>
            <a:off x="8638510" y="3204115"/>
            <a:ext cx="1802361" cy="1144712"/>
            <a:chOff x="8638510" y="3204115"/>
            <a:chExt cx="1802361" cy="1144712"/>
          </a:xfrm>
        </p:grpSpPr>
        <p:pic>
          <p:nvPicPr>
            <p:cNvPr id="8" name="Picture 7">
              <a:extLst>
                <a:ext uri="{FF2B5EF4-FFF2-40B4-BE49-F238E27FC236}">
                  <a16:creationId xmlns:a16="http://schemas.microsoft.com/office/drawing/2014/main" id="{6E99A7A6-9BFE-4582-ABCA-858414BC513C}"/>
                </a:ext>
              </a:extLst>
            </p:cNvPr>
            <p:cNvPicPr>
              <a:picLocks noChangeAspect="1"/>
            </p:cNvPicPr>
            <p:nvPr/>
          </p:nvPicPr>
          <p:blipFill>
            <a:blip r:embed="rId3"/>
            <a:stretch>
              <a:fillRect/>
            </a:stretch>
          </p:blipFill>
          <p:spPr>
            <a:xfrm>
              <a:off x="8638510" y="3246364"/>
              <a:ext cx="1224959" cy="1102463"/>
            </a:xfrm>
            <a:prstGeom prst="rect">
              <a:avLst/>
            </a:prstGeom>
          </p:spPr>
        </p:pic>
        <p:sp>
          <p:nvSpPr>
            <p:cNvPr id="9" name="TextBox 8">
              <a:extLst>
                <a:ext uri="{FF2B5EF4-FFF2-40B4-BE49-F238E27FC236}">
                  <a16:creationId xmlns:a16="http://schemas.microsoft.com/office/drawing/2014/main" id="{96407F8E-EE10-4D2F-AB32-606AF379C055}"/>
                </a:ext>
              </a:extLst>
            </p:cNvPr>
            <p:cNvSpPr txBox="1"/>
            <p:nvPr/>
          </p:nvSpPr>
          <p:spPr>
            <a:xfrm>
              <a:off x="9863469" y="3204115"/>
              <a:ext cx="577402" cy="1107996"/>
            </a:xfrm>
            <a:prstGeom prst="rect">
              <a:avLst/>
            </a:prstGeom>
            <a:noFill/>
          </p:spPr>
          <p:txBody>
            <a:bodyPr wrap="none" rtlCol="0">
              <a:spAutoFit/>
            </a:bodyPr>
            <a:lstStyle/>
            <a:p>
              <a:r>
                <a:rPr lang="en-GB" sz="6600" dirty="0"/>
                <a:t>?</a:t>
              </a:r>
              <a:endParaRPr lang="en-GB" dirty="0"/>
            </a:p>
          </p:txBody>
        </p:sp>
      </p:grpSp>
    </p:spTree>
    <p:extLst>
      <p:ext uri="{BB962C8B-B14F-4D97-AF65-F5344CB8AC3E}">
        <p14:creationId xmlns:p14="http://schemas.microsoft.com/office/powerpoint/2010/main" val="27918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drop-dead simple approach to classification</a:t>
            </a:r>
          </a:p>
        </p:txBody>
      </p:sp>
      <p:sp>
        <p:nvSpPr>
          <p:cNvPr id="3" name="Content Placeholder 2">
            <a:extLst>
              <a:ext uri="{FF2B5EF4-FFF2-40B4-BE49-F238E27FC236}">
                <a16:creationId xmlns:a16="http://schemas.microsoft.com/office/drawing/2014/main" id="{F33B7D9B-EBF2-46A3-83F9-046A82080A83}"/>
              </a:ext>
            </a:extLst>
          </p:cNvPr>
          <p:cNvSpPr>
            <a:spLocks noGrp="1"/>
          </p:cNvSpPr>
          <p:nvPr>
            <p:ph idx="1"/>
          </p:nvPr>
        </p:nvSpPr>
        <p:spPr/>
        <p:txBody>
          <a:bodyPr/>
          <a:lstStyle/>
          <a:p>
            <a:r>
              <a:rPr lang="en-GB" dirty="0"/>
              <a:t>Find the labelled example that looks most like the digit we want to classify</a:t>
            </a:r>
          </a:p>
          <a:p>
            <a:r>
              <a:rPr lang="en-GB" dirty="0"/>
              <a:t>“Nearest neighbour”</a:t>
            </a:r>
          </a:p>
          <a:p>
            <a:r>
              <a:rPr lang="en-GB" dirty="0"/>
              <a:t>Stupidly simple but works amazingly well</a:t>
            </a:r>
          </a:p>
          <a:p>
            <a:r>
              <a:rPr lang="en-GB" dirty="0"/>
              <a:t>Regaining popularity: </a:t>
            </a:r>
            <a:r>
              <a:rPr lang="en-GB" dirty="0">
                <a:hlinkClick r:id="rId2"/>
              </a:rPr>
              <a:t>https://nn2017.mit.edu/</a:t>
            </a:r>
            <a:r>
              <a:rPr lang="en-GB" dirty="0"/>
              <a:t> </a:t>
            </a:r>
          </a:p>
        </p:txBody>
      </p:sp>
    </p:spTree>
    <p:extLst>
      <p:ext uri="{BB962C8B-B14F-4D97-AF65-F5344CB8AC3E}">
        <p14:creationId xmlns:p14="http://schemas.microsoft.com/office/powerpoint/2010/main" val="2240864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Data-driven character recognition</a:t>
            </a:r>
          </a:p>
        </p:txBody>
      </p:sp>
      <p:pic>
        <p:nvPicPr>
          <p:cNvPr id="11" name="Picture 10">
            <a:extLst>
              <a:ext uri="{FF2B5EF4-FFF2-40B4-BE49-F238E27FC236}">
                <a16:creationId xmlns:a16="http://schemas.microsoft.com/office/drawing/2014/main" id="{CF99F7CC-1E3F-4092-A905-F0571FEB0043}"/>
              </a:ext>
            </a:extLst>
          </p:cNvPr>
          <p:cNvPicPr>
            <a:picLocks noChangeAspect="1"/>
          </p:cNvPicPr>
          <p:nvPr/>
        </p:nvPicPr>
        <p:blipFill rotWithShape="1">
          <a:blip r:embed="rId2"/>
          <a:srcRect l="890" t="1376" r="1724" b="1444"/>
          <a:stretch/>
        </p:blipFill>
        <p:spPr>
          <a:xfrm>
            <a:off x="645354" y="1860321"/>
            <a:ext cx="2153455" cy="2081191"/>
          </a:xfrm>
          <a:prstGeom prst="rect">
            <a:avLst/>
          </a:prstGeom>
        </p:spPr>
      </p:pic>
      <p:grpSp>
        <p:nvGrpSpPr>
          <p:cNvPr id="56" name="Group 55">
            <a:extLst>
              <a:ext uri="{FF2B5EF4-FFF2-40B4-BE49-F238E27FC236}">
                <a16:creationId xmlns:a16="http://schemas.microsoft.com/office/drawing/2014/main" id="{36FDC813-90BD-4519-B520-1D67FAC68D54}"/>
              </a:ext>
            </a:extLst>
          </p:cNvPr>
          <p:cNvGrpSpPr/>
          <p:nvPr/>
        </p:nvGrpSpPr>
        <p:grpSpPr>
          <a:xfrm>
            <a:off x="170433" y="4019108"/>
            <a:ext cx="3387941" cy="1351154"/>
            <a:chOff x="170433" y="4019108"/>
            <a:chExt cx="3387941" cy="1351154"/>
          </a:xfrm>
        </p:grpSpPr>
        <p:pic>
          <p:nvPicPr>
            <p:cNvPr id="12" name="Picture 11">
              <a:extLst>
                <a:ext uri="{FF2B5EF4-FFF2-40B4-BE49-F238E27FC236}">
                  <a16:creationId xmlns:a16="http://schemas.microsoft.com/office/drawing/2014/main" id="{69399D30-3582-48E3-AEA6-8C0FF04A3FE6}"/>
                </a:ext>
              </a:extLst>
            </p:cNvPr>
            <p:cNvPicPr>
              <a:picLocks noChangeAspect="1"/>
            </p:cNvPicPr>
            <p:nvPr/>
          </p:nvPicPr>
          <p:blipFill>
            <a:blip r:embed="rId3"/>
            <a:stretch>
              <a:fillRect/>
            </a:stretch>
          </p:blipFill>
          <p:spPr>
            <a:xfrm>
              <a:off x="170433" y="5004317"/>
              <a:ext cx="3387941" cy="365945"/>
            </a:xfrm>
            <a:prstGeom prst="rect">
              <a:avLst/>
            </a:prstGeom>
          </p:spPr>
        </p:pic>
        <p:sp>
          <p:nvSpPr>
            <p:cNvPr id="13" name="Arrow: Right 12">
              <a:extLst>
                <a:ext uri="{FF2B5EF4-FFF2-40B4-BE49-F238E27FC236}">
                  <a16:creationId xmlns:a16="http://schemas.microsoft.com/office/drawing/2014/main" id="{D719AB2E-8B91-46A1-964C-BCB5863930F5}"/>
                </a:ext>
              </a:extLst>
            </p:cNvPr>
            <p:cNvSpPr/>
            <p:nvPr/>
          </p:nvSpPr>
          <p:spPr>
            <a:xfrm rot="5400000">
              <a:off x="1332622" y="4238847"/>
              <a:ext cx="836428" cy="396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5" name="Group 54">
            <a:extLst>
              <a:ext uri="{FF2B5EF4-FFF2-40B4-BE49-F238E27FC236}">
                <a16:creationId xmlns:a16="http://schemas.microsoft.com/office/drawing/2014/main" id="{17916C20-E68C-445B-AB73-F81B49DA3D53}"/>
              </a:ext>
            </a:extLst>
          </p:cNvPr>
          <p:cNvGrpSpPr/>
          <p:nvPr/>
        </p:nvGrpSpPr>
        <p:grpSpPr>
          <a:xfrm>
            <a:off x="3593495" y="1914528"/>
            <a:ext cx="7953151" cy="4547190"/>
            <a:chOff x="3593495" y="1914528"/>
            <a:chExt cx="7953151" cy="4547190"/>
          </a:xfrm>
        </p:grpSpPr>
        <p:pic>
          <p:nvPicPr>
            <p:cNvPr id="3" name="Picture 2">
              <a:extLst>
                <a:ext uri="{FF2B5EF4-FFF2-40B4-BE49-F238E27FC236}">
                  <a16:creationId xmlns:a16="http://schemas.microsoft.com/office/drawing/2014/main" id="{323F7756-EF45-4A94-9214-7B06FCB8B60D}"/>
                </a:ext>
              </a:extLst>
            </p:cNvPr>
            <p:cNvPicPr>
              <a:picLocks noChangeAspect="1"/>
            </p:cNvPicPr>
            <p:nvPr/>
          </p:nvPicPr>
          <p:blipFill>
            <a:blip r:embed="rId4"/>
            <a:stretch>
              <a:fillRect/>
            </a:stretch>
          </p:blipFill>
          <p:spPr>
            <a:xfrm>
              <a:off x="8371684" y="1914528"/>
              <a:ext cx="3174962" cy="4547190"/>
            </a:xfrm>
            <a:prstGeom prst="rect">
              <a:avLst/>
            </a:prstGeom>
          </p:spPr>
        </p:pic>
        <p:sp>
          <p:nvSpPr>
            <p:cNvPr id="8" name="TextBox 7">
              <a:extLst>
                <a:ext uri="{FF2B5EF4-FFF2-40B4-BE49-F238E27FC236}">
                  <a16:creationId xmlns:a16="http://schemas.microsoft.com/office/drawing/2014/main" id="{5C94F158-7568-42D8-8473-A868B4BFA66F}"/>
                </a:ext>
              </a:extLst>
            </p:cNvPr>
            <p:cNvSpPr txBox="1"/>
            <p:nvPr/>
          </p:nvSpPr>
          <p:spPr>
            <a:xfrm>
              <a:off x="4008100" y="1923649"/>
              <a:ext cx="2829236" cy="523220"/>
            </a:xfrm>
            <a:prstGeom prst="rect">
              <a:avLst/>
            </a:prstGeom>
            <a:noFill/>
          </p:spPr>
          <p:txBody>
            <a:bodyPr wrap="none" rtlCol="0">
              <a:spAutoFit/>
            </a:bodyPr>
            <a:lstStyle/>
            <a:p>
              <a:r>
                <a:rPr lang="en-GB" sz="2800" dirty="0"/>
                <a:t>Minimise distance</a:t>
              </a:r>
            </a:p>
          </p:txBody>
        </p:sp>
        <p:cxnSp>
          <p:nvCxnSpPr>
            <p:cNvPr id="15" name="Straight Arrow Connector 14">
              <a:extLst>
                <a:ext uri="{FF2B5EF4-FFF2-40B4-BE49-F238E27FC236}">
                  <a16:creationId xmlns:a16="http://schemas.microsoft.com/office/drawing/2014/main" id="{B7A55A41-C318-4FC1-9E2B-51815EE6B107}"/>
                </a:ext>
              </a:extLst>
            </p:cNvPr>
            <p:cNvCxnSpPr>
              <a:cxnSpLocks/>
            </p:cNvCxnSpPr>
            <p:nvPr/>
          </p:nvCxnSpPr>
          <p:spPr>
            <a:xfrm flipV="1">
              <a:off x="3600902" y="2167304"/>
              <a:ext cx="4857298" cy="301289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6FD1513-054B-46D7-B8C3-A8579AAF3155}"/>
                </a:ext>
              </a:extLst>
            </p:cNvPr>
            <p:cNvCxnSpPr>
              <a:cxnSpLocks/>
            </p:cNvCxnSpPr>
            <p:nvPr/>
          </p:nvCxnSpPr>
          <p:spPr>
            <a:xfrm flipV="1">
              <a:off x="3600902" y="2606919"/>
              <a:ext cx="4864705" cy="25732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2C46F42-8ADB-4353-A82A-E13717ED311F}"/>
                </a:ext>
              </a:extLst>
            </p:cNvPr>
            <p:cNvCxnSpPr>
              <a:cxnSpLocks/>
            </p:cNvCxnSpPr>
            <p:nvPr/>
          </p:nvCxnSpPr>
          <p:spPr>
            <a:xfrm flipV="1">
              <a:off x="3600902" y="3064119"/>
              <a:ext cx="4864705" cy="21160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D3202D3-8ABA-4BC0-93D9-92FA63A4878B}"/>
                </a:ext>
              </a:extLst>
            </p:cNvPr>
            <p:cNvCxnSpPr>
              <a:cxnSpLocks/>
            </p:cNvCxnSpPr>
            <p:nvPr/>
          </p:nvCxnSpPr>
          <p:spPr>
            <a:xfrm flipV="1">
              <a:off x="3600902" y="3516885"/>
              <a:ext cx="4857298" cy="166261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A3264F-2137-4F28-AB8E-99AF51A92B38}"/>
                </a:ext>
              </a:extLst>
            </p:cNvPr>
            <p:cNvCxnSpPr>
              <a:cxnSpLocks/>
            </p:cNvCxnSpPr>
            <p:nvPr/>
          </p:nvCxnSpPr>
          <p:spPr>
            <a:xfrm flipV="1">
              <a:off x="3600902" y="3941512"/>
              <a:ext cx="4857298" cy="12386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F745F3A-7AFB-49BB-8370-C7CAC5BF0139}"/>
                </a:ext>
              </a:extLst>
            </p:cNvPr>
            <p:cNvCxnSpPr>
              <a:cxnSpLocks/>
            </p:cNvCxnSpPr>
            <p:nvPr/>
          </p:nvCxnSpPr>
          <p:spPr>
            <a:xfrm flipV="1">
              <a:off x="3605874" y="4396154"/>
              <a:ext cx="4859733" cy="7833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1D4A68-F64E-438D-9830-98942ED77F72}"/>
                </a:ext>
              </a:extLst>
            </p:cNvPr>
            <p:cNvCxnSpPr>
              <a:cxnSpLocks/>
            </p:cNvCxnSpPr>
            <p:nvPr/>
          </p:nvCxnSpPr>
          <p:spPr>
            <a:xfrm flipV="1">
              <a:off x="3593495" y="4855536"/>
              <a:ext cx="4864705" cy="3239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8F5FB12-46F1-454C-888A-4C3F2AAF5BC9}"/>
                </a:ext>
              </a:extLst>
            </p:cNvPr>
            <p:cNvCxnSpPr>
              <a:cxnSpLocks/>
            </p:cNvCxnSpPr>
            <p:nvPr/>
          </p:nvCxnSpPr>
          <p:spPr>
            <a:xfrm>
              <a:off x="3600902" y="5179500"/>
              <a:ext cx="4857298" cy="113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25F0398-F06F-4F51-827F-B5F526502168}"/>
                </a:ext>
              </a:extLst>
            </p:cNvPr>
            <p:cNvCxnSpPr>
              <a:cxnSpLocks/>
            </p:cNvCxnSpPr>
            <p:nvPr/>
          </p:nvCxnSpPr>
          <p:spPr>
            <a:xfrm>
              <a:off x="3593495" y="5179500"/>
              <a:ext cx="4864705" cy="5442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05E51F9-8F76-4595-AA28-2823462D7C66}"/>
                </a:ext>
              </a:extLst>
            </p:cNvPr>
            <p:cNvCxnSpPr>
              <a:cxnSpLocks/>
            </p:cNvCxnSpPr>
            <p:nvPr/>
          </p:nvCxnSpPr>
          <p:spPr>
            <a:xfrm>
              <a:off x="3600902" y="5179500"/>
              <a:ext cx="4857298" cy="9839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9FF450B-1290-44BD-94C8-4CE67C286AA2}"/>
                    </a:ext>
                  </a:extLst>
                </p:cNvPr>
                <p:cNvSpPr txBox="1"/>
                <p:nvPr/>
              </p:nvSpPr>
              <p:spPr>
                <a:xfrm>
                  <a:off x="4093893" y="2444616"/>
                  <a:ext cx="2657651" cy="430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r>
                              <m:rPr>
                                <m:nor/>
                              </m:rPr>
                              <a:rPr lang="en-GB" b="0" i="0" smtClean="0">
                                <a:latin typeface="Cambria Math" panose="02040503050406030204" pitchFamily="18" charset="0"/>
                              </a:rPr>
                              <m:t>class</m:t>
                            </m:r>
                            <m:r>
                              <a:rPr lang="en-GB" b="0" i="1" smtClean="0">
                                <a:latin typeface="Cambria Math" panose="02040503050406030204" pitchFamily="18" charset="0"/>
                              </a:rPr>
                              <m:t>=</m:t>
                            </m:r>
                          </m:fName>
                          <m:e>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b="0" i="0" smtClean="0">
                                        <a:latin typeface="Cambria Math" panose="02040503050406030204" pitchFamily="18" charset="0"/>
                                      </a:rPr>
                                      <m:t>arg</m:t>
                                    </m:r>
                                    <m:r>
                                      <m:rPr>
                                        <m:sty m:val="p"/>
                                      </m:rPr>
                                      <a:rPr lang="en-GB" i="0" smtClean="0">
                                        <a:latin typeface="Cambria Math" panose="02040503050406030204" pitchFamily="18" charset="0"/>
                                      </a:rPr>
                                      <m:t>min</m:t>
                                    </m:r>
                                  </m:e>
                                  <m:lim>
                                    <m:r>
                                      <a:rPr lang="en-GB" b="0" i="1" smtClean="0">
                                        <a:latin typeface="Cambria Math" panose="02040503050406030204" pitchFamily="18" charset="0"/>
                                      </a:rPr>
                                      <m:t>𝑐</m:t>
                                    </m:r>
                                  </m:lim>
                                </m:limLow>
                              </m:fName>
                              <m:e>
                                <m:d>
                                  <m:dPr>
                                    <m:ctrlPr>
                                      <a:rPr lang="en-GB" i="1" smtClean="0">
                                        <a:latin typeface="Cambria Math" panose="02040503050406030204" pitchFamily="18" charset="0"/>
                                      </a:rPr>
                                    </m:ctrlPr>
                                  </m:dPr>
                                  <m:e>
                                    <m:d>
                                      <m:dPr>
                                        <m:begChr m:val="‖"/>
                                        <m:endChr m:val="‖"/>
                                        <m:ctrlPr>
                                          <a:rPr lang="en-GB" i="1">
                                            <a:latin typeface="Cambria Math" panose="02040503050406030204" pitchFamily="18" charset="0"/>
                                          </a:rPr>
                                        </m:ctrlPr>
                                      </m:dPr>
                                      <m:e>
                                        <m:r>
                                          <a:rPr lang="en-GB" i="1">
                                            <a:latin typeface="Cambria Math" panose="02040503050406030204" pitchFamily="18" charset="0"/>
                                          </a:rPr>
                                          <m:t>𝑦</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𝑐</m:t>
                                            </m:r>
                                          </m:sub>
                                        </m:sSub>
                                      </m:e>
                                    </m:d>
                                  </m:e>
                                </m:d>
                              </m:e>
                            </m:func>
                          </m:e>
                        </m:func>
                      </m:oMath>
                    </m:oMathPara>
                  </a14:m>
                  <a:endParaRPr lang="en-GB" dirty="0"/>
                </a:p>
              </p:txBody>
            </p:sp>
          </mc:Choice>
          <mc:Fallback xmlns="">
            <p:sp>
              <p:nvSpPr>
                <p:cNvPr id="54" name="TextBox 53">
                  <a:extLst>
                    <a:ext uri="{FF2B5EF4-FFF2-40B4-BE49-F238E27FC236}">
                      <a16:creationId xmlns:a16="http://schemas.microsoft.com/office/drawing/2014/main" id="{59FF450B-1290-44BD-94C8-4CE67C286AA2}"/>
                    </a:ext>
                  </a:extLst>
                </p:cNvPr>
                <p:cNvSpPr txBox="1">
                  <a:spLocks noRot="1" noChangeAspect="1" noMove="1" noResize="1" noEditPoints="1" noAdjustHandles="1" noChangeArrowheads="1" noChangeShapeType="1" noTextEdit="1"/>
                </p:cNvSpPr>
                <p:nvPr/>
              </p:nvSpPr>
              <p:spPr>
                <a:xfrm>
                  <a:off x="4093893" y="2444616"/>
                  <a:ext cx="2657651" cy="430759"/>
                </a:xfrm>
                <a:prstGeom prst="rect">
                  <a:avLst/>
                </a:prstGeom>
                <a:blipFill>
                  <a:blip r:embed="rId5"/>
                  <a:stretch>
                    <a:fillRect l="-1835" b="-9859"/>
                  </a:stretch>
                </a:blipFill>
              </p:spPr>
              <p:txBody>
                <a:bodyPr/>
                <a:lstStyle/>
                <a:p>
                  <a:r>
                    <a:rPr lang="en-GB">
                      <a:noFill/>
                    </a:rPr>
                    <a:t> </a:t>
                  </a:r>
                </a:p>
              </p:txBody>
            </p:sp>
          </mc:Fallback>
        </mc:AlternateContent>
      </p:grpSp>
    </p:spTree>
    <p:extLst>
      <p:ext uri="{BB962C8B-B14F-4D97-AF65-F5344CB8AC3E}">
        <p14:creationId xmlns:p14="http://schemas.microsoft.com/office/powerpoint/2010/main" val="366865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Data-driven character recognition</a:t>
            </a:r>
          </a:p>
        </p:txBody>
      </p:sp>
      <p:graphicFrame>
        <p:nvGraphicFramePr>
          <p:cNvPr id="6" name="Table 5">
            <a:extLst>
              <a:ext uri="{FF2B5EF4-FFF2-40B4-BE49-F238E27FC236}">
                <a16:creationId xmlns:a16="http://schemas.microsoft.com/office/drawing/2014/main" id="{52BB9AD2-45D7-4A79-AE82-1E6BB573073C}"/>
              </a:ext>
            </a:extLst>
          </p:cNvPr>
          <p:cNvGraphicFramePr>
            <a:graphicFrameLocks noGrp="1"/>
          </p:cNvGraphicFramePr>
          <p:nvPr/>
        </p:nvGraphicFramePr>
        <p:xfrm>
          <a:off x="2032000" y="2060102"/>
          <a:ext cx="8127999" cy="4079240"/>
        </p:xfrm>
        <a:graphic>
          <a:graphicData uri="http://schemas.openxmlformats.org/drawingml/2006/table">
            <a:tbl>
              <a:tblPr>
                <a:tableStyleId>{5C22544A-7EE6-4342-B048-85BDC9FD1C3A}</a:tableStyleId>
              </a:tblPr>
              <a:tblGrid>
                <a:gridCol w="738909">
                  <a:extLst>
                    <a:ext uri="{9D8B030D-6E8A-4147-A177-3AD203B41FA5}">
                      <a16:colId xmlns:a16="http://schemas.microsoft.com/office/drawing/2014/main" val="194627230"/>
                    </a:ext>
                  </a:extLst>
                </a:gridCol>
                <a:gridCol w="738909">
                  <a:extLst>
                    <a:ext uri="{9D8B030D-6E8A-4147-A177-3AD203B41FA5}">
                      <a16:colId xmlns:a16="http://schemas.microsoft.com/office/drawing/2014/main" val="3258127938"/>
                    </a:ext>
                  </a:extLst>
                </a:gridCol>
                <a:gridCol w="738909">
                  <a:extLst>
                    <a:ext uri="{9D8B030D-6E8A-4147-A177-3AD203B41FA5}">
                      <a16:colId xmlns:a16="http://schemas.microsoft.com/office/drawing/2014/main" val="860377011"/>
                    </a:ext>
                  </a:extLst>
                </a:gridCol>
                <a:gridCol w="738909">
                  <a:extLst>
                    <a:ext uri="{9D8B030D-6E8A-4147-A177-3AD203B41FA5}">
                      <a16:colId xmlns:a16="http://schemas.microsoft.com/office/drawing/2014/main" val="343715478"/>
                    </a:ext>
                  </a:extLst>
                </a:gridCol>
                <a:gridCol w="738909">
                  <a:extLst>
                    <a:ext uri="{9D8B030D-6E8A-4147-A177-3AD203B41FA5}">
                      <a16:colId xmlns:a16="http://schemas.microsoft.com/office/drawing/2014/main" val="2508360163"/>
                    </a:ext>
                  </a:extLst>
                </a:gridCol>
                <a:gridCol w="738909">
                  <a:extLst>
                    <a:ext uri="{9D8B030D-6E8A-4147-A177-3AD203B41FA5}">
                      <a16:colId xmlns:a16="http://schemas.microsoft.com/office/drawing/2014/main" val="1289583814"/>
                    </a:ext>
                  </a:extLst>
                </a:gridCol>
                <a:gridCol w="738909">
                  <a:extLst>
                    <a:ext uri="{9D8B030D-6E8A-4147-A177-3AD203B41FA5}">
                      <a16:colId xmlns:a16="http://schemas.microsoft.com/office/drawing/2014/main" val="3804380058"/>
                    </a:ext>
                  </a:extLst>
                </a:gridCol>
                <a:gridCol w="738909">
                  <a:extLst>
                    <a:ext uri="{9D8B030D-6E8A-4147-A177-3AD203B41FA5}">
                      <a16:colId xmlns:a16="http://schemas.microsoft.com/office/drawing/2014/main" val="3211271622"/>
                    </a:ext>
                  </a:extLst>
                </a:gridCol>
                <a:gridCol w="738909">
                  <a:extLst>
                    <a:ext uri="{9D8B030D-6E8A-4147-A177-3AD203B41FA5}">
                      <a16:colId xmlns:a16="http://schemas.microsoft.com/office/drawing/2014/main" val="1163881604"/>
                    </a:ext>
                  </a:extLst>
                </a:gridCol>
                <a:gridCol w="738909">
                  <a:extLst>
                    <a:ext uri="{9D8B030D-6E8A-4147-A177-3AD203B41FA5}">
                      <a16:colId xmlns:a16="http://schemas.microsoft.com/office/drawing/2014/main" val="2580713553"/>
                    </a:ext>
                  </a:extLst>
                </a:gridCol>
                <a:gridCol w="738909">
                  <a:extLst>
                    <a:ext uri="{9D8B030D-6E8A-4147-A177-3AD203B41FA5}">
                      <a16:colId xmlns:a16="http://schemas.microsoft.com/office/drawing/2014/main" val="1075740460"/>
                    </a:ext>
                  </a:extLst>
                </a:gridCol>
              </a:tblGrid>
              <a:tr h="370840">
                <a:tc>
                  <a:txBody>
                    <a:bodyPr/>
                    <a:lstStyle/>
                    <a:p>
                      <a:endParaRPr lang="en-GB" dirty="0"/>
                    </a:p>
                  </a:txBody>
                  <a:tcPr/>
                </a:tc>
                <a:tc>
                  <a:txBody>
                    <a:bodyPr/>
                    <a:lstStyle/>
                    <a:p>
                      <a:r>
                        <a:rPr lang="en-GB" dirty="0"/>
                        <a:t>0</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tc>
                  <a:txBody>
                    <a:bodyPr/>
                    <a:lstStyle/>
                    <a:p>
                      <a:r>
                        <a:rPr lang="en-GB" dirty="0"/>
                        <a:t>7</a:t>
                      </a:r>
                    </a:p>
                  </a:txBody>
                  <a:tcPr/>
                </a:tc>
                <a:tc>
                  <a:txBody>
                    <a:bodyPr/>
                    <a:lstStyle/>
                    <a:p>
                      <a:r>
                        <a:rPr lang="en-GB" dirty="0"/>
                        <a:t>8</a:t>
                      </a:r>
                    </a:p>
                  </a:txBody>
                  <a:tcPr/>
                </a:tc>
                <a:tc>
                  <a:txBody>
                    <a:bodyPr/>
                    <a:lstStyle/>
                    <a:p>
                      <a:r>
                        <a:rPr lang="en-GB" dirty="0"/>
                        <a:t>9</a:t>
                      </a:r>
                    </a:p>
                  </a:txBody>
                  <a:tcPr/>
                </a:tc>
                <a:extLst>
                  <a:ext uri="{0D108BD9-81ED-4DB2-BD59-A6C34878D82A}">
                    <a16:rowId xmlns:a16="http://schemas.microsoft.com/office/drawing/2014/main" val="3101683382"/>
                  </a:ext>
                </a:extLst>
              </a:tr>
              <a:tr h="370840">
                <a:tc>
                  <a:txBody>
                    <a:bodyPr/>
                    <a:lstStyle/>
                    <a:p>
                      <a:r>
                        <a:rPr lang="en-GB" dirty="0"/>
                        <a:t>0</a:t>
                      </a:r>
                    </a:p>
                  </a:txBody>
                  <a:tcPr/>
                </a:tc>
                <a:tc>
                  <a:txBody>
                    <a:bodyPr/>
                    <a:lstStyle/>
                    <a:p>
                      <a:r>
                        <a:rPr lang="en-GB" dirty="0"/>
                        <a:t>83</a:t>
                      </a:r>
                    </a:p>
                  </a:txBody>
                  <a:tcPr/>
                </a:tc>
                <a:tc>
                  <a:txBody>
                    <a:bodyPr/>
                    <a:lstStyle/>
                    <a:p>
                      <a:r>
                        <a:rPr lang="en-GB" dirty="0"/>
                        <a:t>1</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5</a:t>
                      </a:r>
                    </a:p>
                  </a:txBody>
                  <a:tcPr/>
                </a:tc>
                <a:tc>
                  <a:txBody>
                    <a:bodyPr/>
                    <a:lstStyle/>
                    <a:p>
                      <a:r>
                        <a:rPr lang="en-GB" dirty="0"/>
                        <a:t>0</a:t>
                      </a:r>
                    </a:p>
                  </a:txBody>
                  <a:tcPr/>
                </a:tc>
                <a:tc>
                  <a:txBody>
                    <a:bodyPr/>
                    <a:lstStyle/>
                    <a:p>
                      <a:r>
                        <a:rPr lang="en-GB" dirty="0"/>
                        <a:t>10</a:t>
                      </a:r>
                    </a:p>
                  </a:txBody>
                  <a:tcPr/>
                </a:tc>
                <a:tc>
                  <a:txBody>
                    <a:bodyPr/>
                    <a:lstStyle/>
                    <a:p>
                      <a:r>
                        <a:rPr lang="en-GB" dirty="0"/>
                        <a:t>0</a:t>
                      </a:r>
                    </a:p>
                  </a:txBody>
                  <a:tcPr/>
                </a:tc>
                <a:extLst>
                  <a:ext uri="{0D108BD9-81ED-4DB2-BD59-A6C34878D82A}">
                    <a16:rowId xmlns:a16="http://schemas.microsoft.com/office/drawing/2014/main" val="2094075354"/>
                  </a:ext>
                </a:extLst>
              </a:tr>
              <a:tr h="370840">
                <a:tc>
                  <a:txBody>
                    <a:bodyPr/>
                    <a:lstStyle/>
                    <a:p>
                      <a:r>
                        <a:rPr lang="en-GB" dirty="0"/>
                        <a:t>1</a:t>
                      </a:r>
                    </a:p>
                  </a:txBody>
                  <a:tcPr/>
                </a:tc>
                <a:tc>
                  <a:txBody>
                    <a:bodyPr/>
                    <a:lstStyle/>
                    <a:p>
                      <a:r>
                        <a:rPr lang="en-GB" dirty="0"/>
                        <a:t>0</a:t>
                      </a:r>
                    </a:p>
                  </a:txBody>
                  <a:tcPr/>
                </a:tc>
                <a:tc>
                  <a:txBody>
                    <a:bodyPr/>
                    <a:lstStyle/>
                    <a:p>
                      <a:r>
                        <a:rPr lang="en-GB" dirty="0"/>
                        <a:t>100</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extLst>
                  <a:ext uri="{0D108BD9-81ED-4DB2-BD59-A6C34878D82A}">
                    <a16:rowId xmlns:a16="http://schemas.microsoft.com/office/drawing/2014/main" val="777833039"/>
                  </a:ext>
                </a:extLst>
              </a:tr>
              <a:tr h="370840">
                <a:tc>
                  <a:txBody>
                    <a:bodyPr/>
                    <a:lstStyle/>
                    <a:p>
                      <a:r>
                        <a:rPr lang="en-GB" dirty="0"/>
                        <a:t>2</a:t>
                      </a:r>
                    </a:p>
                  </a:txBody>
                  <a:tcPr/>
                </a:tc>
                <a:tc>
                  <a:txBody>
                    <a:bodyPr/>
                    <a:lstStyle/>
                    <a:p>
                      <a:r>
                        <a:rPr lang="en-GB" dirty="0"/>
                        <a:t>1</a:t>
                      </a:r>
                    </a:p>
                  </a:txBody>
                  <a:tcPr/>
                </a:tc>
                <a:tc>
                  <a:txBody>
                    <a:bodyPr/>
                    <a:lstStyle/>
                    <a:p>
                      <a:r>
                        <a:rPr lang="en-GB" dirty="0"/>
                        <a:t>11</a:t>
                      </a:r>
                    </a:p>
                  </a:txBody>
                  <a:tcPr/>
                </a:tc>
                <a:tc>
                  <a:txBody>
                    <a:bodyPr/>
                    <a:lstStyle/>
                    <a:p>
                      <a:r>
                        <a:rPr lang="en-GB" dirty="0"/>
                        <a:t>53</a:t>
                      </a:r>
                    </a:p>
                  </a:txBody>
                  <a:tcPr/>
                </a:tc>
                <a:tc>
                  <a:txBody>
                    <a:bodyPr/>
                    <a:lstStyle/>
                    <a:p>
                      <a:r>
                        <a:rPr lang="en-GB" dirty="0"/>
                        <a:t>2</a:t>
                      </a:r>
                    </a:p>
                  </a:txBody>
                  <a:tcPr/>
                </a:tc>
                <a:tc>
                  <a:txBody>
                    <a:bodyPr/>
                    <a:lstStyle/>
                    <a:p>
                      <a:r>
                        <a:rPr lang="en-GB" dirty="0"/>
                        <a:t>1</a:t>
                      </a:r>
                    </a:p>
                  </a:txBody>
                  <a:tcPr/>
                </a:tc>
                <a:tc>
                  <a:txBody>
                    <a:bodyPr/>
                    <a:lstStyle/>
                    <a:p>
                      <a:r>
                        <a:rPr lang="en-GB" dirty="0"/>
                        <a:t>0</a:t>
                      </a:r>
                    </a:p>
                  </a:txBody>
                  <a:tcPr/>
                </a:tc>
                <a:tc>
                  <a:txBody>
                    <a:bodyPr/>
                    <a:lstStyle/>
                    <a:p>
                      <a:r>
                        <a:rPr lang="en-GB" dirty="0"/>
                        <a:t>3</a:t>
                      </a:r>
                    </a:p>
                  </a:txBody>
                  <a:tcPr/>
                </a:tc>
                <a:tc>
                  <a:txBody>
                    <a:bodyPr/>
                    <a:lstStyle/>
                    <a:p>
                      <a:r>
                        <a:rPr lang="en-GB" dirty="0"/>
                        <a:t>4</a:t>
                      </a:r>
                    </a:p>
                  </a:txBody>
                  <a:tcPr/>
                </a:tc>
                <a:tc>
                  <a:txBody>
                    <a:bodyPr/>
                    <a:lstStyle/>
                    <a:p>
                      <a:r>
                        <a:rPr lang="en-GB" dirty="0"/>
                        <a:t>25</a:t>
                      </a:r>
                    </a:p>
                  </a:txBody>
                  <a:tcPr/>
                </a:tc>
                <a:tc>
                  <a:txBody>
                    <a:bodyPr/>
                    <a:lstStyle/>
                    <a:p>
                      <a:r>
                        <a:rPr lang="en-GB" dirty="0"/>
                        <a:t>0</a:t>
                      </a:r>
                    </a:p>
                  </a:txBody>
                  <a:tcPr/>
                </a:tc>
                <a:extLst>
                  <a:ext uri="{0D108BD9-81ED-4DB2-BD59-A6C34878D82A}">
                    <a16:rowId xmlns:a16="http://schemas.microsoft.com/office/drawing/2014/main" val="1452392142"/>
                  </a:ext>
                </a:extLst>
              </a:tr>
              <a:tr h="370840">
                <a:tc>
                  <a:txBody>
                    <a:bodyPr/>
                    <a:lstStyle/>
                    <a:p>
                      <a:r>
                        <a:rPr lang="en-GB" dirty="0"/>
                        <a:t>3</a:t>
                      </a:r>
                    </a:p>
                  </a:txBody>
                  <a:tcPr/>
                </a:tc>
                <a:tc>
                  <a:txBody>
                    <a:bodyPr/>
                    <a:lstStyle/>
                    <a:p>
                      <a:r>
                        <a:rPr lang="en-GB" dirty="0"/>
                        <a:t>0</a:t>
                      </a:r>
                    </a:p>
                  </a:txBody>
                  <a:tcPr/>
                </a:tc>
                <a:tc>
                  <a:txBody>
                    <a:bodyPr/>
                    <a:lstStyle/>
                    <a:p>
                      <a:r>
                        <a:rPr lang="en-GB" dirty="0"/>
                        <a:t>11</a:t>
                      </a:r>
                    </a:p>
                  </a:txBody>
                  <a:tcPr/>
                </a:tc>
                <a:tc>
                  <a:txBody>
                    <a:bodyPr/>
                    <a:lstStyle/>
                    <a:p>
                      <a:r>
                        <a:rPr lang="en-GB" dirty="0"/>
                        <a:t>2</a:t>
                      </a:r>
                    </a:p>
                  </a:txBody>
                  <a:tcPr/>
                </a:tc>
                <a:tc>
                  <a:txBody>
                    <a:bodyPr/>
                    <a:lstStyle/>
                    <a:p>
                      <a:r>
                        <a:rPr lang="en-GB" dirty="0"/>
                        <a:t>48</a:t>
                      </a:r>
                    </a:p>
                  </a:txBody>
                  <a:tcPr/>
                </a:tc>
                <a:tc>
                  <a:txBody>
                    <a:bodyPr/>
                    <a:lstStyle/>
                    <a:p>
                      <a:r>
                        <a:rPr lang="en-GB" dirty="0"/>
                        <a:t>0</a:t>
                      </a:r>
                    </a:p>
                  </a:txBody>
                  <a:tcPr/>
                </a:tc>
                <a:tc>
                  <a:txBody>
                    <a:bodyPr/>
                    <a:lstStyle/>
                    <a:p>
                      <a:r>
                        <a:rPr lang="en-GB" dirty="0"/>
                        <a:t>1</a:t>
                      </a:r>
                    </a:p>
                  </a:txBody>
                  <a:tcPr/>
                </a:tc>
                <a:tc>
                  <a:txBody>
                    <a:bodyPr/>
                    <a:lstStyle/>
                    <a:p>
                      <a:r>
                        <a:rPr lang="en-GB" dirty="0"/>
                        <a:t>4</a:t>
                      </a:r>
                    </a:p>
                  </a:txBody>
                  <a:tcPr/>
                </a:tc>
                <a:tc>
                  <a:txBody>
                    <a:bodyPr/>
                    <a:lstStyle/>
                    <a:p>
                      <a:r>
                        <a:rPr lang="en-GB" dirty="0"/>
                        <a:t>3</a:t>
                      </a:r>
                    </a:p>
                  </a:txBody>
                  <a:tcPr/>
                </a:tc>
                <a:tc>
                  <a:txBody>
                    <a:bodyPr/>
                    <a:lstStyle/>
                    <a:p>
                      <a:r>
                        <a:rPr lang="en-GB" dirty="0"/>
                        <a:t>28</a:t>
                      </a:r>
                    </a:p>
                  </a:txBody>
                  <a:tcPr/>
                </a:tc>
                <a:tc>
                  <a:txBody>
                    <a:bodyPr/>
                    <a:lstStyle/>
                    <a:p>
                      <a:r>
                        <a:rPr lang="en-GB" dirty="0"/>
                        <a:t>3</a:t>
                      </a:r>
                    </a:p>
                  </a:txBody>
                  <a:tcPr/>
                </a:tc>
                <a:extLst>
                  <a:ext uri="{0D108BD9-81ED-4DB2-BD59-A6C34878D82A}">
                    <a16:rowId xmlns:a16="http://schemas.microsoft.com/office/drawing/2014/main" val="1718458014"/>
                  </a:ext>
                </a:extLst>
              </a:tr>
              <a:tr h="370840">
                <a:tc>
                  <a:txBody>
                    <a:bodyPr/>
                    <a:lstStyle/>
                    <a:p>
                      <a:r>
                        <a:rPr lang="en-GB" dirty="0"/>
                        <a:t>4</a:t>
                      </a:r>
                    </a:p>
                  </a:txBody>
                  <a:tcPr/>
                </a:tc>
                <a:tc>
                  <a:txBody>
                    <a:bodyPr/>
                    <a:lstStyle/>
                    <a:p>
                      <a:r>
                        <a:rPr lang="en-GB" dirty="0"/>
                        <a:t>2</a:t>
                      </a:r>
                    </a:p>
                  </a:txBody>
                  <a:tcPr/>
                </a:tc>
                <a:tc>
                  <a:txBody>
                    <a:bodyPr/>
                    <a:lstStyle/>
                    <a:p>
                      <a:r>
                        <a:rPr lang="en-GB" dirty="0"/>
                        <a:t>9</a:t>
                      </a:r>
                    </a:p>
                  </a:txBody>
                  <a:tcPr/>
                </a:tc>
                <a:tc>
                  <a:txBody>
                    <a:bodyPr/>
                    <a:lstStyle/>
                    <a:p>
                      <a:r>
                        <a:rPr lang="en-GB" dirty="0"/>
                        <a:t>0</a:t>
                      </a:r>
                    </a:p>
                  </a:txBody>
                  <a:tcPr/>
                </a:tc>
                <a:tc>
                  <a:txBody>
                    <a:bodyPr/>
                    <a:lstStyle/>
                    <a:p>
                      <a:r>
                        <a:rPr lang="en-GB" dirty="0"/>
                        <a:t>0</a:t>
                      </a:r>
                    </a:p>
                  </a:txBody>
                  <a:tcPr/>
                </a:tc>
                <a:tc>
                  <a:txBody>
                    <a:bodyPr/>
                    <a:lstStyle/>
                    <a:p>
                      <a:r>
                        <a:rPr lang="en-GB" dirty="0"/>
                        <a:t>42</a:t>
                      </a:r>
                    </a:p>
                  </a:txBody>
                  <a:tcPr/>
                </a:tc>
                <a:tc>
                  <a:txBody>
                    <a:bodyPr/>
                    <a:lstStyle/>
                    <a:p>
                      <a:r>
                        <a:rPr lang="en-GB" dirty="0"/>
                        <a:t>0</a:t>
                      </a:r>
                    </a:p>
                  </a:txBody>
                  <a:tcPr/>
                </a:tc>
                <a:tc>
                  <a:txBody>
                    <a:bodyPr/>
                    <a:lstStyle/>
                    <a:p>
                      <a:r>
                        <a:rPr lang="en-GB" dirty="0"/>
                        <a:t>2</a:t>
                      </a:r>
                    </a:p>
                  </a:txBody>
                  <a:tcPr/>
                </a:tc>
                <a:tc>
                  <a:txBody>
                    <a:bodyPr/>
                    <a:lstStyle/>
                    <a:p>
                      <a:r>
                        <a:rPr lang="en-GB" dirty="0"/>
                        <a:t>3</a:t>
                      </a:r>
                    </a:p>
                  </a:txBody>
                  <a:tcPr/>
                </a:tc>
                <a:tc>
                  <a:txBody>
                    <a:bodyPr/>
                    <a:lstStyle/>
                    <a:p>
                      <a:r>
                        <a:rPr lang="en-GB" dirty="0"/>
                        <a:t>16</a:t>
                      </a:r>
                    </a:p>
                  </a:txBody>
                  <a:tcPr/>
                </a:tc>
                <a:tc>
                  <a:txBody>
                    <a:bodyPr/>
                    <a:lstStyle/>
                    <a:p>
                      <a:r>
                        <a:rPr lang="en-GB" dirty="0"/>
                        <a:t>26</a:t>
                      </a:r>
                    </a:p>
                  </a:txBody>
                  <a:tcPr/>
                </a:tc>
                <a:extLst>
                  <a:ext uri="{0D108BD9-81ED-4DB2-BD59-A6C34878D82A}">
                    <a16:rowId xmlns:a16="http://schemas.microsoft.com/office/drawing/2014/main" val="3391422864"/>
                  </a:ext>
                </a:extLst>
              </a:tr>
              <a:tr h="370840">
                <a:tc>
                  <a:txBody>
                    <a:bodyPr/>
                    <a:lstStyle/>
                    <a:p>
                      <a:r>
                        <a:rPr lang="en-GB" dirty="0"/>
                        <a:t>5</a:t>
                      </a:r>
                    </a:p>
                  </a:txBody>
                  <a:tcPr/>
                </a:tc>
                <a:tc>
                  <a:txBody>
                    <a:bodyPr/>
                    <a:lstStyle/>
                    <a:p>
                      <a:r>
                        <a:rPr lang="en-GB" dirty="0"/>
                        <a:t>2</a:t>
                      </a:r>
                    </a:p>
                  </a:txBody>
                  <a:tcPr/>
                </a:tc>
                <a:tc>
                  <a:txBody>
                    <a:bodyPr/>
                    <a:lstStyle/>
                    <a:p>
                      <a:r>
                        <a:rPr lang="en-GB" dirty="0"/>
                        <a:t>7</a:t>
                      </a:r>
                    </a:p>
                  </a:txBody>
                  <a:tcPr/>
                </a:tc>
                <a:tc>
                  <a:txBody>
                    <a:bodyPr/>
                    <a:lstStyle/>
                    <a:p>
                      <a:r>
                        <a:rPr lang="en-GB" dirty="0"/>
                        <a:t>0</a:t>
                      </a:r>
                    </a:p>
                  </a:txBody>
                  <a:tcPr/>
                </a:tc>
                <a:tc>
                  <a:txBody>
                    <a:bodyPr/>
                    <a:lstStyle/>
                    <a:p>
                      <a:r>
                        <a:rPr lang="en-GB" dirty="0"/>
                        <a:t>4</a:t>
                      </a:r>
                    </a:p>
                  </a:txBody>
                  <a:tcPr/>
                </a:tc>
                <a:tc>
                  <a:txBody>
                    <a:bodyPr/>
                    <a:lstStyle/>
                    <a:p>
                      <a:r>
                        <a:rPr lang="en-GB" dirty="0"/>
                        <a:t>0</a:t>
                      </a:r>
                    </a:p>
                  </a:txBody>
                  <a:tcPr/>
                </a:tc>
                <a:tc>
                  <a:txBody>
                    <a:bodyPr/>
                    <a:lstStyle/>
                    <a:p>
                      <a:r>
                        <a:rPr lang="en-GB" dirty="0"/>
                        <a:t>36</a:t>
                      </a:r>
                    </a:p>
                  </a:txBody>
                  <a:tcPr/>
                </a:tc>
                <a:tc>
                  <a:txBody>
                    <a:bodyPr/>
                    <a:lstStyle/>
                    <a:p>
                      <a:r>
                        <a:rPr lang="en-GB" dirty="0"/>
                        <a:t>2</a:t>
                      </a:r>
                    </a:p>
                  </a:txBody>
                  <a:tcPr/>
                </a:tc>
                <a:tc>
                  <a:txBody>
                    <a:bodyPr/>
                    <a:lstStyle/>
                    <a:p>
                      <a:r>
                        <a:rPr lang="en-GB" dirty="0"/>
                        <a:t>0</a:t>
                      </a:r>
                    </a:p>
                  </a:txBody>
                  <a:tcPr/>
                </a:tc>
                <a:tc>
                  <a:txBody>
                    <a:bodyPr/>
                    <a:lstStyle/>
                    <a:p>
                      <a:r>
                        <a:rPr lang="en-GB" dirty="0"/>
                        <a:t>43</a:t>
                      </a:r>
                    </a:p>
                  </a:txBody>
                  <a:tcPr/>
                </a:tc>
                <a:tc>
                  <a:txBody>
                    <a:bodyPr/>
                    <a:lstStyle/>
                    <a:p>
                      <a:r>
                        <a:rPr lang="en-GB" dirty="0"/>
                        <a:t>6</a:t>
                      </a:r>
                    </a:p>
                  </a:txBody>
                  <a:tcPr/>
                </a:tc>
                <a:extLst>
                  <a:ext uri="{0D108BD9-81ED-4DB2-BD59-A6C34878D82A}">
                    <a16:rowId xmlns:a16="http://schemas.microsoft.com/office/drawing/2014/main" val="2843108748"/>
                  </a:ext>
                </a:extLst>
              </a:tr>
              <a:tr h="370840">
                <a:tc>
                  <a:txBody>
                    <a:bodyPr/>
                    <a:lstStyle/>
                    <a:p>
                      <a:r>
                        <a:rPr lang="en-GB" dirty="0"/>
                        <a:t>6</a:t>
                      </a:r>
                    </a:p>
                  </a:txBody>
                  <a:tcPr/>
                </a:tc>
                <a:tc>
                  <a:txBody>
                    <a:bodyPr/>
                    <a:lstStyle/>
                    <a:p>
                      <a:r>
                        <a:rPr lang="en-GB" dirty="0"/>
                        <a:t>3</a:t>
                      </a:r>
                    </a:p>
                  </a:txBody>
                  <a:tcPr/>
                </a:tc>
                <a:tc>
                  <a:txBody>
                    <a:bodyPr/>
                    <a:lstStyle/>
                    <a:p>
                      <a:r>
                        <a:rPr lang="en-GB" dirty="0"/>
                        <a:t>6</a:t>
                      </a:r>
                    </a:p>
                  </a:txBody>
                  <a:tcPr/>
                </a:tc>
                <a:tc>
                  <a:txBody>
                    <a:bodyPr/>
                    <a:lstStyle/>
                    <a:p>
                      <a:r>
                        <a:rPr lang="en-GB" dirty="0"/>
                        <a:t>0</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80</a:t>
                      </a:r>
                    </a:p>
                  </a:txBody>
                  <a:tcPr/>
                </a:tc>
                <a:tc>
                  <a:txBody>
                    <a:bodyPr/>
                    <a:lstStyle/>
                    <a:p>
                      <a:r>
                        <a:rPr lang="en-GB" dirty="0"/>
                        <a:t>0</a:t>
                      </a:r>
                    </a:p>
                  </a:txBody>
                  <a:tcPr/>
                </a:tc>
                <a:tc>
                  <a:txBody>
                    <a:bodyPr/>
                    <a:lstStyle/>
                    <a:p>
                      <a:r>
                        <a:rPr lang="en-GB" dirty="0"/>
                        <a:t>10</a:t>
                      </a:r>
                    </a:p>
                  </a:txBody>
                  <a:tcPr/>
                </a:tc>
                <a:tc>
                  <a:txBody>
                    <a:bodyPr/>
                    <a:lstStyle/>
                    <a:p>
                      <a:r>
                        <a:rPr lang="en-GB" dirty="0"/>
                        <a:t>0</a:t>
                      </a:r>
                    </a:p>
                  </a:txBody>
                  <a:tcPr/>
                </a:tc>
                <a:extLst>
                  <a:ext uri="{0D108BD9-81ED-4DB2-BD59-A6C34878D82A}">
                    <a16:rowId xmlns:a16="http://schemas.microsoft.com/office/drawing/2014/main" val="3488859170"/>
                  </a:ext>
                </a:extLst>
              </a:tr>
              <a:tr h="370840">
                <a:tc>
                  <a:txBody>
                    <a:bodyPr/>
                    <a:lstStyle/>
                    <a:p>
                      <a:r>
                        <a:rPr lang="en-GB" dirty="0"/>
                        <a:t>7</a:t>
                      </a:r>
                    </a:p>
                  </a:txBody>
                  <a:tcPr/>
                </a:tc>
                <a:tc>
                  <a:txBody>
                    <a:bodyPr/>
                    <a:lstStyle/>
                    <a:p>
                      <a:r>
                        <a:rPr lang="en-GB" dirty="0"/>
                        <a:t>0</a:t>
                      </a:r>
                    </a:p>
                  </a:txBody>
                  <a:tcPr/>
                </a:tc>
                <a:tc>
                  <a:txBody>
                    <a:bodyPr/>
                    <a:lstStyle/>
                    <a:p>
                      <a:r>
                        <a:rPr lang="en-GB" dirty="0"/>
                        <a:t>11</a:t>
                      </a:r>
                    </a:p>
                  </a:txBody>
                  <a:tcPr/>
                </a:tc>
                <a:tc>
                  <a:txBody>
                    <a:bodyPr/>
                    <a:lstStyle/>
                    <a:p>
                      <a:r>
                        <a:rPr lang="en-GB" dirty="0"/>
                        <a:t>0</a:t>
                      </a:r>
                    </a:p>
                  </a:txBody>
                  <a:tcPr/>
                </a:tc>
                <a:tc>
                  <a:txBody>
                    <a:bodyPr/>
                    <a:lstStyle/>
                    <a:p>
                      <a:r>
                        <a:rPr lang="en-GB" dirty="0"/>
                        <a:t>1</a:t>
                      </a:r>
                    </a:p>
                  </a:txBody>
                  <a:tcPr/>
                </a:tc>
                <a:tc>
                  <a:txBody>
                    <a:bodyPr/>
                    <a:lstStyle/>
                    <a:p>
                      <a:r>
                        <a:rPr lang="en-GB" dirty="0"/>
                        <a:t>0</a:t>
                      </a:r>
                    </a:p>
                  </a:txBody>
                  <a:tcPr/>
                </a:tc>
                <a:tc>
                  <a:txBody>
                    <a:bodyPr/>
                    <a:lstStyle/>
                    <a:p>
                      <a:r>
                        <a:rPr lang="en-GB" dirty="0"/>
                        <a:t>0</a:t>
                      </a:r>
                    </a:p>
                  </a:txBody>
                  <a:tcPr/>
                </a:tc>
                <a:tc>
                  <a:txBody>
                    <a:bodyPr/>
                    <a:lstStyle/>
                    <a:p>
                      <a:r>
                        <a:rPr lang="en-GB" dirty="0"/>
                        <a:t>1</a:t>
                      </a:r>
                    </a:p>
                  </a:txBody>
                  <a:tcPr/>
                </a:tc>
                <a:tc>
                  <a:txBody>
                    <a:bodyPr/>
                    <a:lstStyle/>
                    <a:p>
                      <a:r>
                        <a:rPr lang="en-GB" dirty="0"/>
                        <a:t>75</a:t>
                      </a:r>
                    </a:p>
                  </a:txBody>
                  <a:tcPr/>
                </a:tc>
                <a:tc>
                  <a:txBody>
                    <a:bodyPr/>
                    <a:lstStyle/>
                    <a:p>
                      <a:r>
                        <a:rPr lang="en-GB" dirty="0"/>
                        <a:t>4</a:t>
                      </a:r>
                    </a:p>
                  </a:txBody>
                  <a:tcPr/>
                </a:tc>
                <a:tc>
                  <a:txBody>
                    <a:bodyPr/>
                    <a:lstStyle/>
                    <a:p>
                      <a:r>
                        <a:rPr lang="en-GB" dirty="0"/>
                        <a:t>8</a:t>
                      </a:r>
                    </a:p>
                  </a:txBody>
                  <a:tcPr/>
                </a:tc>
                <a:extLst>
                  <a:ext uri="{0D108BD9-81ED-4DB2-BD59-A6C34878D82A}">
                    <a16:rowId xmlns:a16="http://schemas.microsoft.com/office/drawing/2014/main" val="3931608795"/>
                  </a:ext>
                </a:extLst>
              </a:tr>
              <a:tr h="370840">
                <a:tc>
                  <a:txBody>
                    <a:bodyPr/>
                    <a:lstStyle/>
                    <a:p>
                      <a:r>
                        <a:rPr lang="en-GB" dirty="0"/>
                        <a:t>8</a:t>
                      </a:r>
                    </a:p>
                  </a:txBody>
                  <a:tcPr/>
                </a:tc>
                <a:tc>
                  <a:txBody>
                    <a:bodyPr/>
                    <a:lstStyle/>
                    <a:p>
                      <a:r>
                        <a:rPr lang="en-GB" dirty="0"/>
                        <a:t>2</a:t>
                      </a:r>
                    </a:p>
                  </a:txBody>
                  <a:tcPr/>
                </a:tc>
                <a:tc>
                  <a:txBody>
                    <a:bodyPr/>
                    <a:lstStyle/>
                    <a:p>
                      <a:r>
                        <a:rPr lang="en-GB" dirty="0"/>
                        <a:t>13</a:t>
                      </a:r>
                    </a:p>
                  </a:txBody>
                  <a:tcPr/>
                </a:tc>
                <a:tc>
                  <a:txBody>
                    <a:bodyPr/>
                    <a:lstStyle/>
                    <a:p>
                      <a:r>
                        <a:rPr lang="en-GB" dirty="0"/>
                        <a:t>0</a:t>
                      </a:r>
                    </a:p>
                  </a:txBody>
                  <a:tcPr/>
                </a:tc>
                <a:tc>
                  <a:txBody>
                    <a:bodyPr/>
                    <a:lstStyle/>
                    <a:p>
                      <a:r>
                        <a:rPr lang="en-GB" dirty="0"/>
                        <a:t>6</a:t>
                      </a:r>
                    </a:p>
                  </a:txBody>
                  <a:tcPr/>
                </a:tc>
                <a:tc>
                  <a:txBody>
                    <a:bodyPr/>
                    <a:lstStyle/>
                    <a:p>
                      <a:r>
                        <a:rPr lang="en-GB" dirty="0"/>
                        <a:t>1</a:t>
                      </a:r>
                    </a:p>
                  </a:txBody>
                  <a:tcPr/>
                </a:tc>
                <a:tc>
                  <a:txBody>
                    <a:bodyPr/>
                    <a:lstStyle/>
                    <a:p>
                      <a:r>
                        <a:rPr lang="en-GB" dirty="0"/>
                        <a:t>3</a:t>
                      </a:r>
                    </a:p>
                  </a:txBody>
                  <a:tcPr/>
                </a:tc>
                <a:tc>
                  <a:txBody>
                    <a:bodyPr/>
                    <a:lstStyle/>
                    <a:p>
                      <a:r>
                        <a:rPr lang="en-GB" dirty="0"/>
                        <a:t>3</a:t>
                      </a:r>
                    </a:p>
                  </a:txBody>
                  <a:tcPr/>
                </a:tc>
                <a:tc>
                  <a:txBody>
                    <a:bodyPr/>
                    <a:lstStyle/>
                    <a:p>
                      <a:r>
                        <a:rPr lang="en-GB" dirty="0"/>
                        <a:t>4</a:t>
                      </a:r>
                    </a:p>
                  </a:txBody>
                  <a:tcPr/>
                </a:tc>
                <a:tc>
                  <a:txBody>
                    <a:bodyPr/>
                    <a:lstStyle/>
                    <a:p>
                      <a:r>
                        <a:rPr lang="en-GB" dirty="0"/>
                        <a:t>65</a:t>
                      </a:r>
                    </a:p>
                  </a:txBody>
                  <a:tcPr/>
                </a:tc>
                <a:tc>
                  <a:txBody>
                    <a:bodyPr/>
                    <a:lstStyle/>
                    <a:p>
                      <a:r>
                        <a:rPr lang="en-GB" dirty="0"/>
                        <a:t>3</a:t>
                      </a:r>
                    </a:p>
                  </a:txBody>
                  <a:tcPr/>
                </a:tc>
                <a:extLst>
                  <a:ext uri="{0D108BD9-81ED-4DB2-BD59-A6C34878D82A}">
                    <a16:rowId xmlns:a16="http://schemas.microsoft.com/office/drawing/2014/main" val="728097318"/>
                  </a:ext>
                </a:extLst>
              </a:tr>
              <a:tr h="370840">
                <a:tc>
                  <a:txBody>
                    <a:bodyPr/>
                    <a:lstStyle/>
                    <a:p>
                      <a:r>
                        <a:rPr lang="en-GB" dirty="0"/>
                        <a:t>9</a:t>
                      </a:r>
                    </a:p>
                  </a:txBody>
                  <a:tcPr/>
                </a:tc>
                <a:tc>
                  <a:txBody>
                    <a:bodyPr/>
                    <a:lstStyle/>
                    <a:p>
                      <a:r>
                        <a:rPr lang="en-GB" dirty="0"/>
                        <a:t>0</a:t>
                      </a:r>
                    </a:p>
                  </a:txBody>
                  <a:tcPr/>
                </a:tc>
                <a:tc>
                  <a:txBody>
                    <a:bodyPr/>
                    <a:lstStyle/>
                    <a:p>
                      <a:r>
                        <a:rPr lang="en-GB" dirty="0"/>
                        <a:t>5</a:t>
                      </a:r>
                    </a:p>
                  </a:txBody>
                  <a:tcPr/>
                </a:tc>
                <a:tc>
                  <a:txBody>
                    <a:bodyPr/>
                    <a:lstStyle/>
                    <a:p>
                      <a:r>
                        <a:rPr lang="en-GB" dirty="0"/>
                        <a:t>1</a:t>
                      </a:r>
                    </a:p>
                  </a:txBody>
                  <a:tcPr/>
                </a:tc>
                <a:tc>
                  <a:txBody>
                    <a:bodyPr/>
                    <a:lstStyle/>
                    <a:p>
                      <a:r>
                        <a:rPr lang="en-GB" dirty="0"/>
                        <a:t>1</a:t>
                      </a:r>
                    </a:p>
                  </a:txBody>
                  <a:tcPr/>
                </a:tc>
                <a:tc>
                  <a:txBody>
                    <a:bodyPr/>
                    <a:lstStyle/>
                    <a:p>
                      <a:r>
                        <a:rPr lang="en-GB" dirty="0"/>
                        <a:t>4</a:t>
                      </a:r>
                    </a:p>
                  </a:txBody>
                  <a:tcPr/>
                </a:tc>
                <a:tc>
                  <a:txBody>
                    <a:bodyPr/>
                    <a:lstStyle/>
                    <a:p>
                      <a:r>
                        <a:rPr lang="en-GB" dirty="0"/>
                        <a:t>0</a:t>
                      </a:r>
                    </a:p>
                  </a:txBody>
                  <a:tcPr/>
                </a:tc>
                <a:tc>
                  <a:txBody>
                    <a:bodyPr/>
                    <a:lstStyle/>
                    <a:p>
                      <a:r>
                        <a:rPr lang="en-GB" dirty="0"/>
                        <a:t>0</a:t>
                      </a:r>
                    </a:p>
                  </a:txBody>
                  <a:tcPr/>
                </a:tc>
                <a:tc>
                  <a:txBody>
                    <a:bodyPr/>
                    <a:lstStyle/>
                    <a:p>
                      <a:r>
                        <a:rPr lang="en-GB" dirty="0"/>
                        <a:t>4</a:t>
                      </a:r>
                    </a:p>
                  </a:txBody>
                  <a:tcPr/>
                </a:tc>
                <a:tc>
                  <a:txBody>
                    <a:bodyPr/>
                    <a:lstStyle/>
                    <a:p>
                      <a:r>
                        <a:rPr lang="en-GB" dirty="0"/>
                        <a:t>2</a:t>
                      </a:r>
                    </a:p>
                  </a:txBody>
                  <a:tcPr/>
                </a:tc>
                <a:tc>
                  <a:txBody>
                    <a:bodyPr/>
                    <a:lstStyle/>
                    <a:p>
                      <a:r>
                        <a:rPr lang="en-GB" dirty="0"/>
                        <a:t>83</a:t>
                      </a:r>
                    </a:p>
                  </a:txBody>
                  <a:tcPr/>
                </a:tc>
                <a:extLst>
                  <a:ext uri="{0D108BD9-81ED-4DB2-BD59-A6C34878D82A}">
                    <a16:rowId xmlns:a16="http://schemas.microsoft.com/office/drawing/2014/main" val="1724062785"/>
                  </a:ext>
                </a:extLst>
              </a:tr>
            </a:tbl>
          </a:graphicData>
        </a:graphic>
      </p:graphicFrame>
      <p:sp>
        <p:nvSpPr>
          <p:cNvPr id="7" name="TextBox 6">
            <a:extLst>
              <a:ext uri="{FF2B5EF4-FFF2-40B4-BE49-F238E27FC236}">
                <a16:creationId xmlns:a16="http://schemas.microsoft.com/office/drawing/2014/main" id="{B2A472EE-7856-46BD-835B-9A392976DBC9}"/>
              </a:ext>
            </a:extLst>
          </p:cNvPr>
          <p:cNvSpPr txBox="1"/>
          <p:nvPr/>
        </p:nvSpPr>
        <p:spPr>
          <a:xfrm>
            <a:off x="5415280" y="1633856"/>
            <a:ext cx="1141851" cy="369332"/>
          </a:xfrm>
          <a:prstGeom prst="rect">
            <a:avLst/>
          </a:prstGeom>
          <a:noFill/>
        </p:spPr>
        <p:txBody>
          <a:bodyPr wrap="none" rtlCol="0">
            <a:spAutoFit/>
          </a:bodyPr>
          <a:lstStyle/>
          <a:p>
            <a:r>
              <a:rPr lang="en-GB" dirty="0"/>
              <a:t>Prediction</a:t>
            </a:r>
          </a:p>
        </p:txBody>
      </p:sp>
      <p:sp>
        <p:nvSpPr>
          <p:cNvPr id="8" name="TextBox 7">
            <a:extLst>
              <a:ext uri="{FF2B5EF4-FFF2-40B4-BE49-F238E27FC236}">
                <a16:creationId xmlns:a16="http://schemas.microsoft.com/office/drawing/2014/main" id="{8270D117-E95D-4F64-BF2E-4B2382FC04A3}"/>
              </a:ext>
            </a:extLst>
          </p:cNvPr>
          <p:cNvSpPr txBox="1"/>
          <p:nvPr/>
        </p:nvSpPr>
        <p:spPr>
          <a:xfrm>
            <a:off x="838200" y="4099722"/>
            <a:ext cx="1093697" cy="369332"/>
          </a:xfrm>
          <a:prstGeom prst="rect">
            <a:avLst/>
          </a:prstGeom>
          <a:noFill/>
        </p:spPr>
        <p:txBody>
          <a:bodyPr wrap="none" rtlCol="0">
            <a:spAutoFit/>
          </a:bodyPr>
          <a:lstStyle/>
          <a:p>
            <a:r>
              <a:rPr lang="en-GB" dirty="0"/>
              <a:t>True class</a:t>
            </a:r>
          </a:p>
        </p:txBody>
      </p:sp>
    </p:spTree>
    <p:extLst>
      <p:ext uri="{BB962C8B-B14F-4D97-AF65-F5344CB8AC3E}">
        <p14:creationId xmlns:p14="http://schemas.microsoft.com/office/powerpoint/2010/main" val="3340426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TotalTime>
  <Words>1019</Words>
  <Application>Microsoft Office PowerPoint</Application>
  <PresentationFormat>Widescreen</PresentationFormat>
  <Paragraphs>250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Machine Learning and Intelligent Data Analysis 2020/21</vt:lpstr>
      <vt:lpstr>Module Team</vt:lpstr>
      <vt:lpstr>About the module…</vt:lpstr>
      <vt:lpstr>Learning Outcomes</vt:lpstr>
      <vt:lpstr>What’s it really about….?</vt:lpstr>
      <vt:lpstr>A drop-dead simple approach to classification</vt:lpstr>
      <vt:lpstr>A drop-dead simple approach to classification</vt:lpstr>
      <vt:lpstr>Data-driven character recognition</vt:lpstr>
      <vt:lpstr>Data-driven character recognition</vt:lpstr>
      <vt:lpstr>Image Infilling</vt:lpstr>
      <vt:lpstr>Image Infilling</vt:lpstr>
      <vt:lpstr>Image Infilling</vt:lpstr>
      <vt:lpstr>Regression</vt:lpstr>
      <vt:lpstr>Module Delivery </vt:lpstr>
      <vt:lpstr>Outline Syllabus (Provision)</vt:lpstr>
      <vt:lpstr>What’s not on the syllabus</vt:lpstr>
      <vt:lpstr>Books</vt:lpstr>
      <vt:lpstr>Mathematics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and Intelligent Data Analysis 2020/21</dc:title>
  <dc:creator>Iain Styles</dc:creator>
  <cp:lastModifiedBy>Iain Styles</cp:lastModifiedBy>
  <cp:revision>8</cp:revision>
  <dcterms:created xsi:type="dcterms:W3CDTF">2020-09-26T16:42:48Z</dcterms:created>
  <dcterms:modified xsi:type="dcterms:W3CDTF">2020-09-27T14:02:03Z</dcterms:modified>
</cp:coreProperties>
</file>